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232" r:id="rId2"/>
    <p:sldId id="1626" r:id="rId3"/>
    <p:sldId id="1418" r:id="rId4"/>
    <p:sldId id="1089" r:id="rId5"/>
    <p:sldId id="2229" r:id="rId6"/>
    <p:sldId id="2126" r:id="rId7"/>
    <p:sldId id="1640" r:id="rId8"/>
    <p:sldId id="2127" r:id="rId9"/>
    <p:sldId id="968" r:id="rId10"/>
    <p:sldId id="1633" r:id="rId11"/>
    <p:sldId id="1653" r:id="rId12"/>
    <p:sldId id="1606" r:id="rId13"/>
    <p:sldId id="2253" r:id="rId14"/>
    <p:sldId id="2252" r:id="rId15"/>
    <p:sldId id="2233" r:id="rId16"/>
    <p:sldId id="1568" r:id="rId17"/>
    <p:sldId id="1004" r:id="rId18"/>
    <p:sldId id="2242" r:id="rId19"/>
    <p:sldId id="2235" r:id="rId20"/>
    <p:sldId id="2234" r:id="rId21"/>
    <p:sldId id="2236" r:id="rId22"/>
    <p:sldId id="2238" r:id="rId23"/>
    <p:sldId id="2243" r:id="rId24"/>
    <p:sldId id="2237" r:id="rId25"/>
    <p:sldId id="2239" r:id="rId26"/>
    <p:sldId id="2244" r:id="rId27"/>
    <p:sldId id="1413" r:id="rId28"/>
    <p:sldId id="1613" r:id="rId29"/>
    <p:sldId id="2241" r:id="rId30"/>
    <p:sldId id="1415" r:id="rId31"/>
    <p:sldId id="2240" r:id="rId32"/>
    <p:sldId id="2245" r:id="rId33"/>
    <p:sldId id="2246" r:id="rId34"/>
    <p:sldId id="970" r:id="rId35"/>
    <p:sldId id="975" r:id="rId36"/>
    <p:sldId id="2250" r:id="rId37"/>
    <p:sldId id="1605" r:id="rId38"/>
    <p:sldId id="1603" r:id="rId39"/>
    <p:sldId id="2213" r:id="rId40"/>
    <p:sldId id="1624" r:id="rId41"/>
    <p:sldId id="1024" r:id="rId42"/>
    <p:sldId id="278" r:id="rId43"/>
    <p:sldId id="2251" r:id="rId44"/>
    <p:sldId id="1417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3C6F"/>
    <a:srgbClr val="F75829"/>
    <a:srgbClr val="F03D37"/>
    <a:srgbClr val="9D25A0"/>
    <a:srgbClr val="FEFAF8"/>
    <a:srgbClr val="FD6A1E"/>
    <a:srgbClr val="F7611C"/>
    <a:srgbClr val="E7471F"/>
    <a:srgbClr val="DE36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9" autoAdjust="0"/>
    <p:restoredTop sz="92566" autoAdjust="0"/>
  </p:normalViewPr>
  <p:slideViewPr>
    <p:cSldViewPr snapToGrid="0" snapToObjects="1">
      <p:cViewPr varScale="1">
        <p:scale>
          <a:sx n="103" d="100"/>
          <a:sy n="103" d="100"/>
        </p:scale>
        <p:origin x="90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67E505-5DE9-4144-BE68-1E385E4C03BE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0A953-5994-C94E-9B6D-86B1679F3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783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70A953-5994-C94E-9B6D-86B1679F36B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473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66876-5DFC-ADD4-FF3E-235D774CA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8595C2-1710-3213-16B1-3FA64886FC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F8083C-2159-2174-F6B9-21470F95B0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latin typeface="+mj-lt"/>
              </a:rPr>
              <a:t>Objective</a:t>
            </a:r>
            <a:r>
              <a:rPr lang="en-US" sz="1200" dirty="0">
                <a:latin typeface="+mj-lt"/>
              </a:rPr>
              <a:t>:</a:t>
            </a:r>
            <a:r>
              <a:rPr lang="en-US" sz="1200" b="1" dirty="0">
                <a:latin typeface="+mj-lt"/>
              </a:rPr>
              <a:t> </a:t>
            </a:r>
            <a:r>
              <a:rPr lang="en-US" sz="1200" dirty="0">
                <a:latin typeface="+mj-lt"/>
              </a:rPr>
              <a:t>To understand what the Driving Forces measure and how they can change.</a:t>
            </a:r>
          </a:p>
          <a:p>
            <a:pPr lvl="0"/>
            <a:endParaRPr lang="en-US" sz="1200" dirty="0">
              <a:latin typeface="+mj-lt"/>
            </a:endParaRPr>
          </a:p>
          <a:p>
            <a:pPr lvl="0"/>
            <a:r>
              <a:rPr lang="en-US" sz="1200" b="1" dirty="0">
                <a:latin typeface="+mj-lt"/>
              </a:rPr>
              <a:t>Facilitation</a:t>
            </a:r>
            <a:r>
              <a:rPr lang="en-US" sz="1200" dirty="0">
                <a:latin typeface="+mj-lt"/>
              </a:rPr>
              <a:t>:</a:t>
            </a:r>
          </a:p>
          <a:p>
            <a:pPr marL="465887" indent="-229708">
              <a:buFont typeface="+mj-lt"/>
              <a:buAutoNum type="arabicPeriod"/>
            </a:pPr>
            <a:r>
              <a:rPr lang="en-US" sz="1200" dirty="0">
                <a:latin typeface="+mj-lt"/>
              </a:rPr>
              <a:t>Review the list.</a:t>
            </a:r>
          </a:p>
          <a:p>
            <a:pPr marL="465887" indent="-229708">
              <a:buFont typeface="+mj-lt"/>
              <a:buAutoNum type="arabicPeriod"/>
            </a:pPr>
            <a:r>
              <a:rPr lang="en-US" sz="1200" dirty="0">
                <a:latin typeface="+mj-lt"/>
              </a:rPr>
              <a:t>Ask participants, “If you inherited a 50 million dollar art collection, what would you do with it”?</a:t>
            </a:r>
          </a:p>
          <a:p>
            <a:pPr marL="465887" indent="-229708">
              <a:buFont typeface="+mj-lt"/>
              <a:buAutoNum type="arabicPeriod"/>
            </a:pPr>
            <a:r>
              <a:rPr lang="en-US" sz="1200" dirty="0">
                <a:latin typeface="+mj-lt"/>
              </a:rPr>
              <a:t>Answer: most likely one of your primary Drivers Ex. Sell it/Resourceful, Study it/Intellectual, give to a museum/Harmonious.</a:t>
            </a:r>
          </a:p>
          <a:p>
            <a:pPr lvl="0"/>
            <a:endParaRPr lang="en-US" sz="1200" dirty="0">
              <a:latin typeface="+mj-lt"/>
            </a:endParaRPr>
          </a:p>
          <a:p>
            <a:pPr lvl="0"/>
            <a:r>
              <a:rPr lang="en-US" sz="1200" b="1" dirty="0">
                <a:latin typeface="+mj-lt"/>
              </a:rPr>
              <a:t>Transition</a:t>
            </a:r>
            <a:r>
              <a:rPr lang="en-US" sz="1200" dirty="0">
                <a:latin typeface="+mj-lt"/>
              </a:rPr>
              <a:t>:</a:t>
            </a:r>
            <a:r>
              <a:rPr lang="en-US" sz="1200" b="1" dirty="0">
                <a:latin typeface="+mj-lt"/>
              </a:rPr>
              <a:t> </a:t>
            </a:r>
            <a:r>
              <a:rPr lang="en-US" sz="1200" dirty="0">
                <a:latin typeface="+mj-lt"/>
              </a:rPr>
              <a:t>Now that we understand the Driving Forces a little more, let’s set some session goals.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3EA014-4DC4-A13B-7AAC-9F88B18E14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70A953-5994-C94E-9B6D-86B1679F36B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7780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latin typeface="+mj-lt"/>
              </a:rPr>
              <a:t>Objective</a:t>
            </a:r>
            <a:r>
              <a:rPr lang="en-US" sz="1200" dirty="0">
                <a:latin typeface="+mj-lt"/>
              </a:rPr>
              <a:t>:</a:t>
            </a:r>
            <a:r>
              <a:rPr lang="en-US" sz="1200" b="1" dirty="0">
                <a:latin typeface="+mj-lt"/>
              </a:rPr>
              <a:t> </a:t>
            </a:r>
            <a:r>
              <a:rPr lang="en-US" sz="1200" dirty="0">
                <a:latin typeface="+mj-lt"/>
              </a:rPr>
              <a:t>To see how understanding Driving Forces will benefit you personally and professionally.</a:t>
            </a:r>
          </a:p>
          <a:p>
            <a:pPr lvl="0"/>
            <a:endParaRPr lang="en-US" sz="1200" dirty="0">
              <a:latin typeface="+mj-lt"/>
            </a:endParaRPr>
          </a:p>
          <a:p>
            <a:pPr lvl="0"/>
            <a:r>
              <a:rPr lang="en-US" sz="1200" b="1" dirty="0">
                <a:latin typeface="+mj-lt"/>
              </a:rPr>
              <a:t>Facilitation</a:t>
            </a:r>
            <a:r>
              <a:rPr lang="en-US" sz="1200" dirty="0">
                <a:latin typeface="+mj-lt"/>
              </a:rPr>
              <a:t>:</a:t>
            </a:r>
          </a:p>
          <a:p>
            <a:pPr marL="465887" indent="-229708">
              <a:buFont typeface="+mj-lt"/>
              <a:buAutoNum type="arabicPeriod"/>
            </a:pPr>
            <a:r>
              <a:rPr lang="en-US" sz="1200" dirty="0">
                <a:latin typeface="+mj-lt"/>
              </a:rPr>
              <a:t>Read the list and ask participants which benefits would be most valuable to them.</a:t>
            </a:r>
          </a:p>
          <a:p>
            <a:pPr lvl="0"/>
            <a:endParaRPr lang="en-US" sz="1200" dirty="0">
              <a:latin typeface="+mj-lt"/>
            </a:endParaRPr>
          </a:p>
          <a:p>
            <a:pPr lvl="0"/>
            <a:r>
              <a:rPr lang="en-US" sz="1200" b="1" dirty="0">
                <a:latin typeface="+mj-lt"/>
              </a:rPr>
              <a:t>Transition</a:t>
            </a:r>
            <a:r>
              <a:rPr lang="en-US" sz="1200" dirty="0">
                <a:latin typeface="+mj-lt"/>
              </a:rPr>
              <a:t>:</a:t>
            </a:r>
            <a:r>
              <a:rPr lang="en-US" sz="1200" b="1" dirty="0">
                <a:latin typeface="+mj-lt"/>
              </a:rPr>
              <a:t> </a:t>
            </a:r>
            <a:r>
              <a:rPr lang="en-US" sz="1200" dirty="0">
                <a:latin typeface="+mj-lt"/>
              </a:rPr>
              <a:t>Now that we see the benefits, let’s get clearer about what the Driving Forces measure.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70A953-5994-C94E-9B6D-86B1679F36B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8520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sum up Motivators – make note of the questions next to the areas you scored #1 and #2.  Use this self-awareness to manage your energy and motivation.  Put more Gas in YOUR Tank, every day.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F20B3-9416-41BD-88E0-2F68B474BE1E}" type="slidenum">
              <a:rPr lang="en-US" smtClean="0"/>
              <a:t>37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BA529-28B0-1AEE-FFA8-FE9725400F0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Priceless Professional Development  www.pricelessprofessional.com </a:t>
            </a: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ECAF2D55-F1A5-BA9B-0B99-F36727D764A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HUB International  - Hiring with TriMetrix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D3606E-DE63-5152-6521-75D5EF6D0ED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2023 </a:t>
            </a:r>
          </a:p>
        </p:txBody>
      </p:sp>
    </p:spTree>
    <p:extLst>
      <p:ext uri="{BB962C8B-B14F-4D97-AF65-F5344CB8AC3E}">
        <p14:creationId xmlns:p14="http://schemas.microsoft.com/office/powerpoint/2010/main" val="38051198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72BF4-94BB-36D9-27E2-8312DFFDE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01684A-43A5-9FAE-058E-0C6BBD32B0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883D4B-E18C-246C-66F2-2A4E05B4D7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3605E3-7CE2-49E2-9CF4-6A12DE044C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70A953-5994-C94E-9B6D-86B1679F36B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350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F20B3-9416-41BD-88E0-2F68B474BE1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370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70A953-5994-C94E-9B6D-86B1679F36B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524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70A953-5994-C94E-9B6D-86B1679F36B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34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latin typeface="+mj-lt"/>
              </a:rPr>
              <a:t>Objective</a:t>
            </a:r>
            <a:r>
              <a:rPr lang="en-US" sz="1200" dirty="0">
                <a:latin typeface="+mj-lt"/>
              </a:rPr>
              <a:t>:</a:t>
            </a:r>
            <a:r>
              <a:rPr lang="en-US" sz="1200" b="1" dirty="0">
                <a:latin typeface="+mj-lt"/>
              </a:rPr>
              <a:t> </a:t>
            </a:r>
            <a:r>
              <a:rPr lang="en-US" sz="1200" dirty="0">
                <a:latin typeface="+mj-lt"/>
              </a:rPr>
              <a:t>To understand what the Driving Forces measure and how they can change.</a:t>
            </a:r>
          </a:p>
          <a:p>
            <a:pPr lvl="0"/>
            <a:endParaRPr lang="en-US" sz="1200" dirty="0">
              <a:latin typeface="+mj-lt"/>
            </a:endParaRPr>
          </a:p>
          <a:p>
            <a:pPr lvl="0"/>
            <a:r>
              <a:rPr lang="en-US" sz="1200" b="1" dirty="0">
                <a:latin typeface="+mj-lt"/>
              </a:rPr>
              <a:t>Facilitation</a:t>
            </a:r>
            <a:r>
              <a:rPr lang="en-US" sz="1200" dirty="0">
                <a:latin typeface="+mj-lt"/>
              </a:rPr>
              <a:t>:</a:t>
            </a:r>
          </a:p>
          <a:p>
            <a:pPr marL="465887" indent="-229708">
              <a:buFont typeface="+mj-lt"/>
              <a:buAutoNum type="arabicPeriod"/>
            </a:pPr>
            <a:r>
              <a:rPr lang="en-US" sz="1200" dirty="0">
                <a:latin typeface="+mj-lt"/>
              </a:rPr>
              <a:t>Review the list.</a:t>
            </a:r>
          </a:p>
          <a:p>
            <a:pPr marL="465887" indent="-229708">
              <a:buFont typeface="+mj-lt"/>
              <a:buAutoNum type="arabicPeriod"/>
            </a:pPr>
            <a:r>
              <a:rPr lang="en-US" sz="1200" dirty="0">
                <a:latin typeface="+mj-lt"/>
              </a:rPr>
              <a:t>Ask participants, “If you inherited a 50 million dollar art collection, what would you do with it”?</a:t>
            </a:r>
          </a:p>
          <a:p>
            <a:pPr marL="465887" indent="-229708">
              <a:buFont typeface="+mj-lt"/>
              <a:buAutoNum type="arabicPeriod"/>
            </a:pPr>
            <a:r>
              <a:rPr lang="en-US" sz="1200" dirty="0">
                <a:latin typeface="+mj-lt"/>
              </a:rPr>
              <a:t>Answer: most likely one of your primary Drivers Ex. Sell it/Resourceful, Study it/Intellectual, give to a museum/Harmonious.</a:t>
            </a:r>
          </a:p>
          <a:p>
            <a:pPr lvl="0"/>
            <a:endParaRPr lang="en-US" sz="1200" dirty="0">
              <a:latin typeface="+mj-lt"/>
            </a:endParaRPr>
          </a:p>
          <a:p>
            <a:pPr lvl="0"/>
            <a:r>
              <a:rPr lang="en-US" sz="1200" b="1" dirty="0">
                <a:latin typeface="+mj-lt"/>
              </a:rPr>
              <a:t>Transition</a:t>
            </a:r>
            <a:r>
              <a:rPr lang="en-US" sz="1200" dirty="0">
                <a:latin typeface="+mj-lt"/>
              </a:rPr>
              <a:t>:</a:t>
            </a:r>
            <a:r>
              <a:rPr lang="en-US" sz="1200" b="1" dirty="0">
                <a:latin typeface="+mj-lt"/>
              </a:rPr>
              <a:t> </a:t>
            </a:r>
            <a:r>
              <a:rPr lang="en-US" sz="1200" dirty="0">
                <a:latin typeface="+mj-lt"/>
              </a:rPr>
              <a:t>Now that we understand the Driving Forces a little more, let’s set some session goals.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70A953-5994-C94E-9B6D-86B1679F36B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263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latin typeface="+mj-lt"/>
              </a:rPr>
              <a:t>Objective</a:t>
            </a:r>
            <a:r>
              <a:rPr lang="en-US" sz="1200" dirty="0">
                <a:latin typeface="+mj-lt"/>
              </a:rPr>
              <a:t>:</a:t>
            </a:r>
            <a:r>
              <a:rPr lang="en-US" sz="1200" b="1" dirty="0">
                <a:latin typeface="+mj-lt"/>
              </a:rPr>
              <a:t> </a:t>
            </a:r>
            <a:r>
              <a:rPr lang="en-US" sz="1200" dirty="0">
                <a:latin typeface="+mj-lt"/>
              </a:rPr>
              <a:t>To understand what the Driving Forces measure and how they can change.</a:t>
            </a:r>
          </a:p>
          <a:p>
            <a:pPr lvl="0"/>
            <a:endParaRPr lang="en-US" sz="1200" dirty="0">
              <a:latin typeface="+mj-lt"/>
            </a:endParaRPr>
          </a:p>
          <a:p>
            <a:pPr lvl="0"/>
            <a:r>
              <a:rPr lang="en-US" sz="1200" b="1" dirty="0">
                <a:latin typeface="+mj-lt"/>
              </a:rPr>
              <a:t>Facilitation</a:t>
            </a:r>
            <a:r>
              <a:rPr lang="en-US" sz="1200" dirty="0">
                <a:latin typeface="+mj-lt"/>
              </a:rPr>
              <a:t>:</a:t>
            </a:r>
          </a:p>
          <a:p>
            <a:pPr marL="465887" indent="-229708">
              <a:buFont typeface="+mj-lt"/>
              <a:buAutoNum type="arabicPeriod"/>
            </a:pPr>
            <a:r>
              <a:rPr lang="en-US" sz="1200" dirty="0">
                <a:latin typeface="+mj-lt"/>
              </a:rPr>
              <a:t>Review the list.</a:t>
            </a:r>
          </a:p>
          <a:p>
            <a:pPr marL="465887" indent="-229708">
              <a:buFont typeface="+mj-lt"/>
              <a:buAutoNum type="arabicPeriod"/>
            </a:pPr>
            <a:r>
              <a:rPr lang="en-US" sz="1200" dirty="0">
                <a:latin typeface="+mj-lt"/>
              </a:rPr>
              <a:t>Ask participants, “If you inherited a 50 million dollar art collection, what would you do with it”?</a:t>
            </a:r>
          </a:p>
          <a:p>
            <a:pPr marL="465887" indent="-229708">
              <a:buFont typeface="+mj-lt"/>
              <a:buAutoNum type="arabicPeriod"/>
            </a:pPr>
            <a:r>
              <a:rPr lang="en-US" sz="1200" dirty="0">
                <a:latin typeface="+mj-lt"/>
              </a:rPr>
              <a:t>Answer: most likely one of your primary Drivers Ex. Sell it/Resourceful, Study it/Intellectual, give to a museum/Harmonious.</a:t>
            </a:r>
          </a:p>
          <a:p>
            <a:pPr lvl="0"/>
            <a:endParaRPr lang="en-US" sz="1200" dirty="0">
              <a:latin typeface="+mj-lt"/>
            </a:endParaRPr>
          </a:p>
          <a:p>
            <a:pPr lvl="0"/>
            <a:r>
              <a:rPr lang="en-US" sz="1200" b="1" dirty="0">
                <a:latin typeface="+mj-lt"/>
              </a:rPr>
              <a:t>Transition</a:t>
            </a:r>
            <a:r>
              <a:rPr lang="en-US" sz="1200" dirty="0">
                <a:latin typeface="+mj-lt"/>
              </a:rPr>
              <a:t>:</a:t>
            </a:r>
            <a:r>
              <a:rPr lang="en-US" sz="1200" b="1" dirty="0">
                <a:latin typeface="+mj-lt"/>
              </a:rPr>
              <a:t> </a:t>
            </a:r>
            <a:r>
              <a:rPr lang="en-US" sz="1200" dirty="0">
                <a:latin typeface="+mj-lt"/>
              </a:rPr>
              <a:t>Now that we understand the Driving Forces a little more, let’s set some session goals.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70A953-5994-C94E-9B6D-86B1679F36B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588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70A953-5994-C94E-9B6D-86B1679F36B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1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70A953-5994-C94E-9B6D-86B1679F36B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42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70A953-5994-C94E-9B6D-86B1679F36B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511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70A953-5994-C94E-9B6D-86B1679F36B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722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>
          <a:gsLst>
            <a:gs pos="0">
              <a:schemeClr val="accent1">
                <a:lumMod val="100000"/>
              </a:schemeClr>
            </a:gs>
            <a:gs pos="7000">
              <a:srgbClr val="E7471F"/>
            </a:gs>
            <a:gs pos="17000">
              <a:srgbClr val="F7611C"/>
            </a:gs>
            <a:gs pos="75000">
              <a:srgbClr val="D43C6F"/>
            </a:gs>
            <a:gs pos="59000">
              <a:srgbClr val="F03D37"/>
            </a:gs>
            <a:gs pos="45000">
              <a:srgbClr val="F75829"/>
            </a:gs>
            <a:gs pos="31000">
              <a:srgbClr val="FD6A1E"/>
            </a:gs>
            <a:gs pos="100000">
              <a:srgbClr val="9D25A0"/>
            </a:gs>
          </a:gsLst>
          <a:lin ang="21594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88130-B909-CA4D-BABE-874937ED88E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22F109-B824-D042-89F8-B6AB5CE004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3DFCD8-B854-C3B0-5D1F-89D3154C8B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9" y="5754172"/>
            <a:ext cx="10515601" cy="66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17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B7C1A-417A-5849-8E09-9809FF368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53BC0-A650-074C-98D5-94A5E8C384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2317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38805-1301-ED40-BD66-B8DFA64E4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448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E16741-A34C-5043-AEC0-5877A0463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94383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704F85-296D-4B4E-93A5-FADFA73E86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929"/>
            <a:ext cx="12192000" cy="2286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653883B-69E1-F04B-8ECA-C72FB12374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5953331"/>
            <a:ext cx="10515600" cy="66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294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0B9DD-839C-D048-8A84-638767D12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0077E-6FB5-544E-8255-2392648B70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60443"/>
            <a:ext cx="5181600" cy="40253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166635-4BF4-1F4F-AE20-E2FCC123E2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60443"/>
            <a:ext cx="5181600" cy="40253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2429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B8734-F2CE-D846-B7BE-CD643FE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8375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65CDC-452C-6E4C-87AC-86F2E01FE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2335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65B503-1ED9-874D-A9A6-FDDE2A5018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45635"/>
            <a:ext cx="5157787" cy="33097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F7B745-452F-A946-A560-2DCD54A0B8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2335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53384E-7908-D54F-8E45-2EF78B6430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45635"/>
            <a:ext cx="5183188" cy="33097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5907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5D93D-0552-0E45-85A0-297C7CD91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31014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037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8C7AA-264E-F742-B284-4122F575E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33ED4-F1DE-8343-BA79-0B7DFB860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63812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62D365-D910-FA48-BD40-617B70FA4B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2740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8215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81F85-FCA0-8349-9BD5-9C0C39A6E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7F6E82-9B67-444A-B776-677CF596B3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65851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88E85D-5F95-B246-B5CF-A0B1EF9225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588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0816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EEF638-6F34-AD42-A3C2-F28673786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2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09861E-0843-5F46-8FAB-8BA2AA0F99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42082"/>
            <a:ext cx="10515600" cy="4162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EEB92C-D6BD-CA41-AB9C-65C9804C7AD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2929"/>
            <a:ext cx="12192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15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37.svg"/><Relationship Id="rId4" Type="http://schemas.openxmlformats.org/officeDocument/2006/relationships/image" Target="../media/image45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11" Type="http://schemas.openxmlformats.org/officeDocument/2006/relationships/image" Target="../media/image14.jpeg"/><Relationship Id="rId5" Type="http://schemas.openxmlformats.org/officeDocument/2006/relationships/image" Target="../media/image8.emf"/><Relationship Id="rId10" Type="http://schemas.openxmlformats.org/officeDocument/2006/relationships/image" Target="../media/image13.png"/><Relationship Id="rId4" Type="http://schemas.openxmlformats.org/officeDocument/2006/relationships/image" Target="../media/image7.emf"/><Relationship Id="rId9" Type="http://schemas.openxmlformats.org/officeDocument/2006/relationships/image" Target="../media/image1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15.pn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37.svg"/><Relationship Id="rId4" Type="http://schemas.openxmlformats.org/officeDocument/2006/relationships/image" Target="../media/image45.png"/><Relationship Id="rId9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tivatorsppd.com/" TargetMode="External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akeupeager.s3.us-east-005.backblazeb2.com/Sample_Motivators_Team_Report_2024.pdf" TargetMode="External"/><Relationship Id="rId2" Type="http://schemas.openxmlformats.org/officeDocument/2006/relationships/hyperlink" Target="http://www.motivatorspdd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akeupeager.s3.amazonaws.com/TALENT-TRACKER_2021_Fillable.pdf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16BFA-5924-B219-05A2-876EE4B99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B33C9-AE47-B6B2-F191-ECCDE9A0B1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787046-960F-83F2-8391-3A7601E00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4" y="0"/>
            <a:ext cx="121817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601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D4B9A11-DB08-82B8-333E-FB66CDF40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203" y="-35630"/>
            <a:ext cx="4267200" cy="567071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dirty="0"/>
              <a:t>Our top motivators reveal </a:t>
            </a:r>
            <a:r>
              <a:rPr lang="en-US" dirty="0">
                <a:solidFill>
                  <a:schemeClr val="tx2"/>
                </a:solidFill>
              </a:rPr>
              <a:t>what we are most interested in </a:t>
            </a:r>
            <a:r>
              <a:rPr lang="en-US" dirty="0"/>
              <a:t>and how we want to spend our time, </a:t>
            </a:r>
            <a:r>
              <a:rPr lang="en-US" b="1" dirty="0"/>
              <a:t>SEVEN </a:t>
            </a:r>
            <a:r>
              <a:rPr lang="en-US" dirty="0"/>
              <a:t>DAYS a WEEK.</a:t>
            </a:r>
            <a:endParaRPr lang="en-US" sz="1800" dirty="0"/>
          </a:p>
        </p:txBody>
      </p:sp>
      <p:pic>
        <p:nvPicPr>
          <p:cNvPr id="34" name="Picture 3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37914D4-122B-DF1A-7F19-B7B924AB6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6732" y="5552994"/>
            <a:ext cx="6196013" cy="920750"/>
          </a:xfrm>
          <a:prstGeom prst="rect">
            <a:avLst/>
          </a:prstGeom>
        </p:spPr>
      </p:pic>
      <p:pic>
        <p:nvPicPr>
          <p:cNvPr id="36" name="Picture 3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DC228B1-0B0F-9899-2AAB-95C2B7610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6729" y="4560805"/>
            <a:ext cx="6196013" cy="920750"/>
          </a:xfrm>
          <a:prstGeom prst="rect">
            <a:avLst/>
          </a:prstGeom>
        </p:spPr>
      </p:pic>
      <p:pic>
        <p:nvPicPr>
          <p:cNvPr id="37" name="Picture 36" descr="A black background with text&#10;&#10;Description automatically generated">
            <a:extLst>
              <a:ext uri="{FF2B5EF4-FFF2-40B4-BE49-F238E27FC236}">
                <a16:creationId xmlns:a16="http://schemas.microsoft.com/office/drawing/2014/main" id="{A3830979-7CE4-DD5C-A800-5172F00ED4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6729" y="3568614"/>
            <a:ext cx="6196013" cy="920750"/>
          </a:xfrm>
          <a:prstGeom prst="rect">
            <a:avLst/>
          </a:prstGeom>
        </p:spPr>
      </p:pic>
      <p:pic>
        <p:nvPicPr>
          <p:cNvPr id="38" name="Picture 3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59BD473-D787-BA89-ED36-9469ED5D57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6729" y="2576428"/>
            <a:ext cx="6196013" cy="920750"/>
          </a:xfrm>
          <a:prstGeom prst="rect">
            <a:avLst/>
          </a:prstGeom>
        </p:spPr>
      </p:pic>
      <p:pic>
        <p:nvPicPr>
          <p:cNvPr id="39" name="Picture 38" descr="A black rectangle with blue text&#10;&#10;Description automatically generated">
            <a:extLst>
              <a:ext uri="{FF2B5EF4-FFF2-40B4-BE49-F238E27FC236}">
                <a16:creationId xmlns:a16="http://schemas.microsoft.com/office/drawing/2014/main" id="{C8CFDD23-CF49-D556-52E4-13C7FB8FF5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6730" y="1584242"/>
            <a:ext cx="6196013" cy="920750"/>
          </a:xfrm>
          <a:prstGeom prst="rect">
            <a:avLst/>
          </a:prstGeom>
        </p:spPr>
      </p:pic>
      <p:pic>
        <p:nvPicPr>
          <p:cNvPr id="40" name="Picture 3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6D65459-7A8C-B865-0186-3BBD2234E7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6728" y="621020"/>
            <a:ext cx="6196013" cy="92075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666E04AF-F3C7-CF65-9E09-5F4FEF7049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487490" y="5179347"/>
            <a:ext cx="1750626" cy="1426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42CAAE-A1BC-551E-F393-CD911C61FC1E}"/>
              </a:ext>
            </a:extLst>
          </p:cNvPr>
          <p:cNvSpPr txBox="1"/>
          <p:nvPr/>
        </p:nvSpPr>
        <p:spPr>
          <a:xfrm>
            <a:off x="9445557" y="671209"/>
            <a:ext cx="1400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EXPERT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065388-849C-4495-103A-8B775D51F60E}"/>
              </a:ext>
            </a:extLst>
          </p:cNvPr>
          <p:cNvSpPr txBox="1"/>
          <p:nvPr/>
        </p:nvSpPr>
        <p:spPr>
          <a:xfrm>
            <a:off x="9588229" y="1734839"/>
            <a:ext cx="1400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R.O.I.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140855-D3C3-6E13-907D-88F49A9F6CB2}"/>
              </a:ext>
            </a:extLst>
          </p:cNvPr>
          <p:cNvSpPr txBox="1"/>
          <p:nvPr/>
        </p:nvSpPr>
        <p:spPr>
          <a:xfrm>
            <a:off x="9588229" y="2655589"/>
            <a:ext cx="1400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ENJOY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2AE002-6EE8-72F9-BDBA-2AD87FF4DEE9}"/>
              </a:ext>
            </a:extLst>
          </p:cNvPr>
          <p:cNvSpPr txBox="1"/>
          <p:nvPr/>
        </p:nvSpPr>
        <p:spPr>
          <a:xfrm>
            <a:off x="9588228" y="3597586"/>
            <a:ext cx="1400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SERVICE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4A0F9E-8DB3-9040-715E-0871E8AE5F24}"/>
              </a:ext>
            </a:extLst>
          </p:cNvPr>
          <p:cNvSpPr txBox="1"/>
          <p:nvPr/>
        </p:nvSpPr>
        <p:spPr>
          <a:xfrm>
            <a:off x="9588229" y="4682433"/>
            <a:ext cx="1400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STAND OUT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632A9D-397F-2CB3-214F-3C37C17A1672}"/>
              </a:ext>
            </a:extLst>
          </p:cNvPr>
          <p:cNvSpPr txBox="1"/>
          <p:nvPr/>
        </p:nvSpPr>
        <p:spPr>
          <a:xfrm>
            <a:off x="9821692" y="5652888"/>
            <a:ext cx="1400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RULES</a:t>
            </a:r>
          </a:p>
        </p:txBody>
      </p:sp>
    </p:spTree>
    <p:extLst>
      <p:ext uri="{BB962C8B-B14F-4D97-AF65-F5344CB8AC3E}">
        <p14:creationId xmlns:p14="http://schemas.microsoft.com/office/powerpoint/2010/main" val="15756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BF9B-37AB-5C60-C78D-C35B3ACE5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64" y="363299"/>
            <a:ext cx="10515600" cy="1032081"/>
          </a:xfrm>
        </p:spPr>
        <p:txBody>
          <a:bodyPr>
            <a:normAutofit fontScale="90000"/>
          </a:bodyPr>
          <a:lstStyle/>
          <a:p>
            <a:r>
              <a:rPr lang="en-US" dirty="0"/>
              <a:t>Your Top Interests – Are What Puts “Gas in Your Tank” and  Some of Your Greatest Strengths…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E46174-2AC9-579C-24CA-20A74C1F290E}"/>
              </a:ext>
            </a:extLst>
          </p:cNvPr>
          <p:cNvSpPr/>
          <p:nvPr/>
        </p:nvSpPr>
        <p:spPr>
          <a:xfrm>
            <a:off x="709876" y="2139158"/>
            <a:ext cx="3706367" cy="3455285"/>
          </a:xfrm>
          <a:prstGeom prst="rect">
            <a:avLst/>
          </a:prstGeom>
          <a:solidFill>
            <a:srgbClr val="F75829"/>
          </a:solidFill>
          <a:ln w="571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Your Turn!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Pages 4 &amp; 7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Your MOST 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Interested: #1, #2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Your LEAST 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Interested: #6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4F7E99-697F-D16E-2372-65BF05592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6365" y="1984719"/>
            <a:ext cx="3842362" cy="3764159"/>
          </a:xfrm>
          <a:prstGeom prst="rect">
            <a:avLst/>
          </a:prstGeom>
          <a:ln>
            <a:solidFill>
              <a:srgbClr val="D43C6F"/>
            </a:solidFill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F2046BD-86B3-5272-26D5-7893A510BFFD}"/>
              </a:ext>
            </a:extLst>
          </p:cNvPr>
          <p:cNvCxnSpPr>
            <a:cxnSpLocks/>
          </p:cNvCxnSpPr>
          <p:nvPr/>
        </p:nvCxnSpPr>
        <p:spPr>
          <a:xfrm>
            <a:off x="5105835" y="2892490"/>
            <a:ext cx="10668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CA51398-23A6-C703-95AC-CF5B4197DB44}"/>
              </a:ext>
            </a:extLst>
          </p:cNvPr>
          <p:cNvCxnSpPr>
            <a:cxnSpLocks/>
          </p:cNvCxnSpPr>
          <p:nvPr/>
        </p:nvCxnSpPr>
        <p:spPr>
          <a:xfrm flipH="1" flipV="1">
            <a:off x="8313576" y="4114800"/>
            <a:ext cx="485192" cy="80783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54019BF-E743-C2E0-3450-85CC250C74B3}"/>
              </a:ext>
            </a:extLst>
          </p:cNvPr>
          <p:cNvCxnSpPr/>
          <p:nvPr/>
        </p:nvCxnSpPr>
        <p:spPr>
          <a:xfrm flipH="1">
            <a:off x="7903029" y="1562735"/>
            <a:ext cx="354564" cy="84396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D565F16-69CC-950D-B58A-54B9E59CA36B}"/>
              </a:ext>
            </a:extLst>
          </p:cNvPr>
          <p:cNvCxnSpPr>
            <a:cxnSpLocks/>
          </p:cNvCxnSpPr>
          <p:nvPr/>
        </p:nvCxnSpPr>
        <p:spPr>
          <a:xfrm flipV="1">
            <a:off x="11784805" y="5815419"/>
            <a:ext cx="0" cy="67572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635C494-CE61-EAA4-1FE5-074DFC616FC2}"/>
              </a:ext>
            </a:extLst>
          </p:cNvPr>
          <p:cNvCxnSpPr>
            <a:cxnSpLocks/>
          </p:cNvCxnSpPr>
          <p:nvPr/>
        </p:nvCxnSpPr>
        <p:spPr>
          <a:xfrm flipV="1">
            <a:off x="9993521" y="5815419"/>
            <a:ext cx="0" cy="67572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2DD866F-448B-22D2-F38F-6E3D68B4F644}"/>
              </a:ext>
            </a:extLst>
          </p:cNvPr>
          <p:cNvCxnSpPr>
            <a:cxnSpLocks/>
          </p:cNvCxnSpPr>
          <p:nvPr/>
        </p:nvCxnSpPr>
        <p:spPr>
          <a:xfrm flipV="1">
            <a:off x="9530101" y="5815419"/>
            <a:ext cx="0" cy="67572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BD83640D-3709-AE82-CFE2-D6DB25080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1994" y="1984719"/>
            <a:ext cx="2843985" cy="3718733"/>
          </a:xfrm>
          <a:prstGeom prst="rect">
            <a:avLst/>
          </a:prstGeom>
          <a:ln>
            <a:solidFill>
              <a:srgbClr val="D43C6F"/>
            </a:solidFill>
          </a:ln>
        </p:spPr>
      </p:pic>
    </p:spTree>
    <p:extLst>
      <p:ext uri="{BB962C8B-B14F-4D97-AF65-F5344CB8AC3E}">
        <p14:creationId xmlns:p14="http://schemas.microsoft.com/office/powerpoint/2010/main" val="78457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E22FB-C5BD-F350-5AEB-399B98532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10996-3112-ECD7-7D95-AE7A998E67BD}"/>
              </a:ext>
            </a:extLst>
          </p:cNvPr>
          <p:cNvSpPr txBox="1"/>
          <p:nvPr/>
        </p:nvSpPr>
        <p:spPr>
          <a:xfrm>
            <a:off x="1940768" y="4336908"/>
            <a:ext cx="9864007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Your #1, #2, (MOST/Energizer) and #6 (LEAST/Stressor) are what drive you to act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Not “good or bad” or “right or wrong”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Not about ability, but are about INTEREST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They reveal what stresses us out and what we can tend to overdo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With awareness, you can manage stress and what you may overdo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They may reorder as life circumstances change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DE361E"/>
                </a:solidFill>
              </a:rPr>
              <a:t>Goal: </a:t>
            </a:r>
            <a:r>
              <a:rPr lang="en-US" sz="1600" dirty="0">
                <a:solidFill>
                  <a:srgbClr val="DE361E"/>
                </a:solidFill>
              </a:rPr>
              <a:t>Self Awareness. Other Awareness. Job Fit Match. Understand Energy, Interest and Stress.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ECB197-6A51-35D4-12DD-EED2F9F60B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60" b="6042"/>
          <a:stretch/>
        </p:blipFill>
        <p:spPr>
          <a:xfrm>
            <a:off x="0" y="-1"/>
            <a:ext cx="12192000" cy="369975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FA175EC-4F2E-22E6-FACC-7FB2D30F665A}"/>
              </a:ext>
            </a:extLst>
          </p:cNvPr>
          <p:cNvSpPr/>
          <p:nvPr/>
        </p:nvSpPr>
        <p:spPr>
          <a:xfrm>
            <a:off x="2896751" y="3334713"/>
            <a:ext cx="6398498" cy="9769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</a:rPr>
              <a:t>A Look at Your Motivators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132A691-F904-84BF-AF29-D45B2B95F8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5455" y="1001321"/>
            <a:ext cx="1750626" cy="16971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BF32FE-FE6D-B713-4465-057C5DDC56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4231" y="775159"/>
            <a:ext cx="1826851" cy="2330703"/>
          </a:xfrm>
          <a:prstGeom prst="rect">
            <a:avLst/>
          </a:prstGeom>
          <a:ln>
            <a:solidFill>
              <a:srgbClr val="D43C6F"/>
            </a:solidFill>
          </a:ln>
        </p:spPr>
      </p:pic>
    </p:spTree>
    <p:extLst>
      <p:ext uri="{BB962C8B-B14F-4D97-AF65-F5344CB8AC3E}">
        <p14:creationId xmlns:p14="http://schemas.microsoft.com/office/powerpoint/2010/main" val="316941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50FE1-879F-192E-947B-74784B1E0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212725"/>
            <a:ext cx="10515600" cy="1032081"/>
          </a:xfrm>
        </p:spPr>
        <p:txBody>
          <a:bodyPr>
            <a:normAutofit fontScale="90000"/>
          </a:bodyPr>
          <a:lstStyle/>
          <a:p>
            <a:r>
              <a:rPr lang="en-US" dirty="0"/>
              <a:t>Check the Intensity 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D9ECBA-A5A5-280A-EFC7-7504CEB0D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426" y="1011824"/>
            <a:ext cx="4448174" cy="4874625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E66834F-B7E9-6A95-1A6B-64C75CECE171}"/>
              </a:ext>
            </a:extLst>
          </p:cNvPr>
          <p:cNvSpPr/>
          <p:nvPr/>
        </p:nvSpPr>
        <p:spPr>
          <a:xfrm>
            <a:off x="169624" y="1266772"/>
            <a:ext cx="2633399" cy="3946319"/>
          </a:xfrm>
          <a:prstGeom prst="rect">
            <a:avLst/>
          </a:prstGeom>
          <a:solidFill>
            <a:srgbClr val="F75829"/>
          </a:solidFill>
          <a:ln w="571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Motivators Norms &amp; Comparisons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Pages 5 &amp; 6</a:t>
            </a:r>
            <a:br>
              <a:rPr lang="en-US" sz="2400" b="1" dirty="0">
                <a:solidFill>
                  <a:schemeClr val="bg1"/>
                </a:solidFill>
              </a:rPr>
            </a:b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i="1" dirty="0">
                <a:solidFill>
                  <a:schemeClr val="bg1"/>
                </a:solidFill>
              </a:rPr>
              <a:t>Mainstream?</a:t>
            </a:r>
          </a:p>
          <a:p>
            <a:pPr algn="ctr"/>
            <a:r>
              <a:rPr lang="en-US" sz="2400" b="1" i="1" dirty="0">
                <a:solidFill>
                  <a:schemeClr val="bg1"/>
                </a:solidFill>
              </a:rPr>
              <a:t>Passionate?</a:t>
            </a:r>
          </a:p>
          <a:p>
            <a:pPr algn="ctr"/>
            <a:r>
              <a:rPr lang="en-US" sz="2400" b="1" i="1" dirty="0">
                <a:solidFill>
                  <a:schemeClr val="bg1"/>
                </a:solidFill>
              </a:rPr>
              <a:t>Indifferent?</a:t>
            </a:r>
          </a:p>
          <a:p>
            <a:pPr algn="ctr"/>
            <a:r>
              <a:rPr lang="en-US" sz="2400" b="1" i="1" dirty="0">
                <a:solidFill>
                  <a:schemeClr val="bg1"/>
                </a:solidFill>
              </a:rPr>
              <a:t>Extreme?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753E0B-2135-AB70-27ED-A4E1DDCE5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4594" y="1011823"/>
            <a:ext cx="4029075" cy="4874625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3254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9241D-C497-D3EC-0918-1339DE273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BE56A-EB4F-2FC3-E832-BC41CB0B0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7869"/>
            <a:ext cx="10515600" cy="1032081"/>
          </a:xfrm>
        </p:spPr>
        <p:txBody>
          <a:bodyPr>
            <a:normAutofit fontScale="90000"/>
          </a:bodyPr>
          <a:lstStyle/>
          <a:p>
            <a:r>
              <a:rPr lang="en-US" dirty="0"/>
              <a:t>Action Handout – Understanding my Results</a:t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2" descr="Image concept by Tara Ahmed">
            <a:extLst>
              <a:ext uri="{FF2B5EF4-FFF2-40B4-BE49-F238E27FC236}">
                <a16:creationId xmlns:a16="http://schemas.microsoft.com/office/drawing/2014/main" id="{7B24E9A1-07B7-0AB1-2460-DC948A6CE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679" y="4545600"/>
            <a:ext cx="2444322" cy="1807316"/>
          </a:xfrm>
          <a:prstGeom prst="rect">
            <a:avLst/>
          </a:prstGeom>
          <a:noFill/>
          <a:ln>
            <a:solidFill>
              <a:srgbClr val="D43C6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40A9AA-FFCE-7325-5372-33D40DC67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5679" y="1030105"/>
            <a:ext cx="2444322" cy="1032081"/>
          </a:xfrm>
          <a:prstGeom prst="rect">
            <a:avLst/>
          </a:prstGeom>
          <a:ln>
            <a:solidFill>
              <a:srgbClr val="D43C6F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0776AD-1467-E574-49C1-FA2909FB10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1421" y="2243067"/>
            <a:ext cx="1952837" cy="1991022"/>
          </a:xfrm>
          <a:prstGeom prst="rect">
            <a:avLst/>
          </a:prstGeom>
          <a:ln>
            <a:solidFill>
              <a:srgbClr val="D43C6F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2F1C16-71D4-51C9-34D2-8E8C2723BF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6184" y="933021"/>
            <a:ext cx="4450312" cy="5701026"/>
          </a:xfrm>
          <a:prstGeom prst="rect">
            <a:avLst/>
          </a:prstGeom>
          <a:ln>
            <a:solidFill>
              <a:srgbClr val="D43C6F"/>
            </a:solidFill>
          </a:ln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7D491CE-AC0C-86FC-A87C-7B51B143AB2A}"/>
              </a:ext>
            </a:extLst>
          </p:cNvPr>
          <p:cNvCxnSpPr/>
          <p:nvPr/>
        </p:nvCxnSpPr>
        <p:spPr>
          <a:xfrm>
            <a:off x="1116184" y="1223868"/>
            <a:ext cx="914400" cy="914400"/>
          </a:xfrm>
          <a:prstGeom prst="straightConnector1">
            <a:avLst/>
          </a:prstGeom>
          <a:ln w="57150">
            <a:solidFill>
              <a:srgbClr val="D43C6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16A52E6-63D9-4E12-34F1-AACE5D46852E}"/>
              </a:ext>
            </a:extLst>
          </p:cNvPr>
          <p:cNvCxnSpPr>
            <a:cxnSpLocks/>
          </p:cNvCxnSpPr>
          <p:nvPr/>
        </p:nvCxnSpPr>
        <p:spPr>
          <a:xfrm>
            <a:off x="541176" y="1965102"/>
            <a:ext cx="969416" cy="856611"/>
          </a:xfrm>
          <a:prstGeom prst="straightConnector1">
            <a:avLst/>
          </a:prstGeom>
          <a:ln w="57150">
            <a:solidFill>
              <a:srgbClr val="D43C6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01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22A12-D5C4-A518-6A9F-1FABEA087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06F4037-E623-03B4-9A14-CAE02A704741}"/>
              </a:ext>
            </a:extLst>
          </p:cNvPr>
          <p:cNvSpPr txBox="1"/>
          <p:nvPr/>
        </p:nvSpPr>
        <p:spPr>
          <a:xfrm>
            <a:off x="3189607" y="956136"/>
            <a:ext cx="32111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The Key to </a:t>
            </a:r>
          </a:p>
          <a:p>
            <a:r>
              <a:rPr lang="en-US" sz="4000" dirty="0">
                <a:solidFill>
                  <a:schemeClr val="bg1"/>
                </a:solidFill>
              </a:rPr>
              <a:t>the Ferrari…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0B729C6-1E9A-2485-DC4C-B628B7444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569039" y="714614"/>
            <a:ext cx="2232061" cy="21638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2D0620-D5D2-0662-7D55-DD019BBA9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4213"/>
            <a:ext cx="12192000" cy="69695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72A7F4-AC68-04D2-F935-9C973EA4A5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940" y="714614"/>
            <a:ext cx="2495437" cy="2276793"/>
          </a:xfrm>
          <a:prstGeom prst="rect">
            <a:avLst/>
          </a:prstGeom>
          <a:ln>
            <a:solidFill>
              <a:srgbClr val="D43C6F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BA3882-47FF-45AA-168E-CBD7EF761616}"/>
              </a:ext>
            </a:extLst>
          </p:cNvPr>
          <p:cNvSpPr txBox="1"/>
          <p:nvPr/>
        </p:nvSpPr>
        <p:spPr>
          <a:xfrm>
            <a:off x="2759843" y="730991"/>
            <a:ext cx="3545820" cy="2308324"/>
          </a:xfrm>
          <a:prstGeom prst="rect">
            <a:avLst/>
          </a:prstGeom>
          <a:solidFill>
            <a:schemeClr val="tx1"/>
          </a:solidFill>
          <a:ln>
            <a:solidFill>
              <a:srgbClr val="D43C6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Small Group Breakout – </a:t>
            </a:r>
            <a:r>
              <a:rPr lang="en-US" sz="3600" dirty="0">
                <a:solidFill>
                  <a:schemeClr val="bg1"/>
                </a:solidFill>
              </a:rPr>
              <a:t>Understanding My Motivators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A29E4C-686E-AF69-1B9E-D9377F78A984}"/>
              </a:ext>
            </a:extLst>
          </p:cNvPr>
          <p:cNvSpPr txBox="1"/>
          <p:nvPr/>
        </p:nvSpPr>
        <p:spPr>
          <a:xfrm>
            <a:off x="6145618" y="345282"/>
            <a:ext cx="3312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One Science in TriMetrix</a:t>
            </a:r>
          </a:p>
        </p:txBody>
      </p:sp>
    </p:spTree>
    <p:extLst>
      <p:ext uri="{BB962C8B-B14F-4D97-AF65-F5344CB8AC3E}">
        <p14:creationId xmlns:p14="http://schemas.microsoft.com/office/powerpoint/2010/main" val="610554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508050"/>
            <a:ext cx="375600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Read the Section </a:t>
            </a:r>
            <a:br>
              <a:rPr lang="en-US" sz="2000" dirty="0"/>
            </a:br>
            <a:r>
              <a:rPr lang="en-US" sz="2000" dirty="0"/>
              <a:t>Related to Your </a:t>
            </a:r>
            <a:r>
              <a:rPr lang="en-US" sz="2000" b="1" dirty="0">
                <a:solidFill>
                  <a:srgbClr val="C00000"/>
                </a:solidFill>
              </a:rPr>
              <a:t>Most Interested, #1 #2 </a:t>
            </a:r>
            <a:r>
              <a:rPr lang="en-US" sz="2000" dirty="0"/>
              <a:t>Motivators. </a:t>
            </a:r>
          </a:p>
          <a:p>
            <a:endParaRPr lang="en-US" sz="2000" dirty="0"/>
          </a:p>
          <a:p>
            <a:r>
              <a:rPr lang="en-US" sz="2000" b="1" dirty="0"/>
              <a:t>Pick a statement </a:t>
            </a:r>
            <a:r>
              <a:rPr lang="en-US" sz="2000" dirty="0"/>
              <a:t>that</a:t>
            </a:r>
            <a:br>
              <a:rPr lang="en-US" sz="2000" dirty="0"/>
            </a:br>
            <a:r>
              <a:rPr lang="en-US" sz="2000" dirty="0"/>
              <a:t>stands out. </a:t>
            </a:r>
            <a:r>
              <a:rPr lang="en-US" sz="2000" b="1" dirty="0"/>
              <a:t>Think about </a:t>
            </a:r>
            <a:br>
              <a:rPr lang="en-US" sz="2000" b="1" dirty="0"/>
            </a:br>
            <a:r>
              <a:rPr lang="en-US" sz="2000" dirty="0"/>
              <a:t>how this shows up in your </a:t>
            </a:r>
            <a:br>
              <a:rPr lang="en-US" sz="2000" dirty="0"/>
            </a:br>
            <a:r>
              <a:rPr lang="en-US" sz="2000" dirty="0"/>
              <a:t>life and work.</a:t>
            </a:r>
          </a:p>
          <a:p>
            <a:endParaRPr lang="en-US" sz="2000" dirty="0"/>
          </a:p>
          <a:p>
            <a:r>
              <a:rPr lang="en-US" sz="2000" dirty="0"/>
              <a:t>Read the Section Related to Your </a:t>
            </a:r>
            <a:r>
              <a:rPr lang="en-US" sz="2000" b="1" dirty="0">
                <a:solidFill>
                  <a:srgbClr val="C00000"/>
                </a:solidFill>
              </a:rPr>
              <a:t>Least Interested, #6 </a:t>
            </a:r>
            <a:r>
              <a:rPr lang="en-US" sz="2000" b="1" dirty="0"/>
              <a:t> </a:t>
            </a:r>
            <a:r>
              <a:rPr lang="en-US" sz="2000" dirty="0"/>
              <a:t>Motivator.</a:t>
            </a:r>
          </a:p>
          <a:p>
            <a:endParaRPr lang="en-US" sz="2000" dirty="0"/>
          </a:p>
          <a:p>
            <a:r>
              <a:rPr lang="en-US" sz="2000" b="1" dirty="0"/>
              <a:t>Think about </a:t>
            </a:r>
            <a:r>
              <a:rPr lang="en-US" sz="2000" dirty="0"/>
              <a:t>how this shows up in your life and work?</a:t>
            </a:r>
          </a:p>
          <a:p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AFA553-8572-847D-D316-161A54B1C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664" y="458766"/>
            <a:ext cx="4294132" cy="56002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63179E-1303-926C-1DA7-96A450C8E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0199" y="431361"/>
            <a:ext cx="4161801" cy="56002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B0ECAE-6A5D-E5B3-2A28-5DB81AF2B9DE}"/>
              </a:ext>
            </a:extLst>
          </p:cNvPr>
          <p:cNvSpPr txBox="1"/>
          <p:nvPr/>
        </p:nvSpPr>
        <p:spPr>
          <a:xfrm>
            <a:off x="3956570" y="6168401"/>
            <a:ext cx="7960451" cy="461665"/>
          </a:xfrm>
          <a:prstGeom prst="rect">
            <a:avLst/>
          </a:prstGeom>
          <a:solidFill>
            <a:schemeClr val="tx1"/>
          </a:solidFill>
          <a:ln>
            <a:solidFill>
              <a:srgbClr val="D43C6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#1 &amp; #2 WHAT WE </a:t>
            </a:r>
            <a:r>
              <a:rPr lang="en-US" sz="2400" u="sng" dirty="0">
                <a:solidFill>
                  <a:schemeClr val="bg1"/>
                </a:solidFill>
              </a:rPr>
              <a:t>WANT</a:t>
            </a:r>
            <a:r>
              <a:rPr lang="en-US" sz="2400" dirty="0">
                <a:solidFill>
                  <a:schemeClr val="bg1"/>
                </a:solidFill>
              </a:rPr>
              <a:t> TO DO FIVE DAYS A WEEK…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97AD32-8CD7-84AF-A2F4-8A66EC10D8F4}"/>
              </a:ext>
            </a:extLst>
          </p:cNvPr>
          <p:cNvSpPr txBox="1"/>
          <p:nvPr/>
        </p:nvSpPr>
        <p:spPr>
          <a:xfrm>
            <a:off x="5255389" y="1610020"/>
            <a:ext cx="485313" cy="369332"/>
          </a:xfrm>
          <a:prstGeom prst="rect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#1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F64084-9FCE-86C3-C2E7-3F566575E4BF}"/>
              </a:ext>
            </a:extLst>
          </p:cNvPr>
          <p:cNvSpPr txBox="1"/>
          <p:nvPr/>
        </p:nvSpPr>
        <p:spPr>
          <a:xfrm>
            <a:off x="5255388" y="4944159"/>
            <a:ext cx="485313" cy="369332"/>
          </a:xfrm>
          <a:prstGeom prst="rect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#2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870799-FC8E-0A79-0AED-7DF94813772A}"/>
              </a:ext>
            </a:extLst>
          </p:cNvPr>
          <p:cNvSpPr txBox="1"/>
          <p:nvPr/>
        </p:nvSpPr>
        <p:spPr>
          <a:xfrm>
            <a:off x="9538488" y="4944159"/>
            <a:ext cx="485313" cy="369332"/>
          </a:xfrm>
          <a:prstGeom prst="rect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#6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886F1-1F0E-1AEE-6851-90B98FF0B064}"/>
              </a:ext>
            </a:extLst>
          </p:cNvPr>
          <p:cNvSpPr/>
          <p:nvPr/>
        </p:nvSpPr>
        <p:spPr>
          <a:xfrm>
            <a:off x="9787983" y="5409230"/>
            <a:ext cx="1791477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DBBE56-8495-6F5D-E246-980BB84EB174}"/>
              </a:ext>
            </a:extLst>
          </p:cNvPr>
          <p:cNvSpPr/>
          <p:nvPr/>
        </p:nvSpPr>
        <p:spPr>
          <a:xfrm>
            <a:off x="5498044" y="2135414"/>
            <a:ext cx="1791477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3475EE-D02C-592D-79EF-13245213BF23}"/>
              </a:ext>
            </a:extLst>
          </p:cNvPr>
          <p:cNvSpPr/>
          <p:nvPr/>
        </p:nvSpPr>
        <p:spPr>
          <a:xfrm>
            <a:off x="9811638" y="3829982"/>
            <a:ext cx="1791477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2D873A-7FBD-E60A-24B3-6112436EDC0B}"/>
              </a:ext>
            </a:extLst>
          </p:cNvPr>
          <p:cNvSpPr/>
          <p:nvPr/>
        </p:nvSpPr>
        <p:spPr>
          <a:xfrm>
            <a:off x="9787983" y="2037098"/>
            <a:ext cx="1791477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EF7352-37E6-E9CB-5CA2-655F86637990}"/>
              </a:ext>
            </a:extLst>
          </p:cNvPr>
          <p:cNvSpPr/>
          <p:nvPr/>
        </p:nvSpPr>
        <p:spPr>
          <a:xfrm>
            <a:off x="5498042" y="3656000"/>
            <a:ext cx="1791477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790CE1-67E7-4DB7-4E9D-CB63619D8C62}"/>
              </a:ext>
            </a:extLst>
          </p:cNvPr>
          <p:cNvSpPr/>
          <p:nvPr/>
        </p:nvSpPr>
        <p:spPr>
          <a:xfrm>
            <a:off x="5498043" y="5469553"/>
            <a:ext cx="1791477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30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 animBg="1"/>
      <p:bldP spid="4" grpId="0" animBg="1"/>
      <p:bldP spid="5" grpId="0" animBg="1"/>
      <p:bldP spid="7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F00151E-142E-4CF4-988C-534C295885B7}"/>
              </a:ext>
            </a:extLst>
          </p:cNvPr>
          <p:cNvSpPr txBox="1"/>
          <p:nvPr/>
        </p:nvSpPr>
        <p:spPr>
          <a:xfrm>
            <a:off x="629529" y="5913372"/>
            <a:ext cx="7144042" cy="8141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4D2843-D61F-4619-96C0-AAC7DD163F3A}"/>
              </a:ext>
            </a:extLst>
          </p:cNvPr>
          <p:cNvSpPr txBox="1"/>
          <p:nvPr/>
        </p:nvSpPr>
        <p:spPr>
          <a:xfrm>
            <a:off x="9467557" y="5913372"/>
            <a:ext cx="2094914" cy="7125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050" name="Picture 2" descr="Image concept by Tara Ahmed">
            <a:extLst>
              <a:ext uri="{FF2B5EF4-FFF2-40B4-BE49-F238E27FC236}">
                <a16:creationId xmlns:a16="http://schemas.microsoft.com/office/drawing/2014/main" id="{4F70B597-E1C0-43B3-98E2-56AF390A9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17" y="-232107"/>
            <a:ext cx="12298017" cy="732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152B5D-94B8-4305-842C-68E0A75884A2}"/>
              </a:ext>
            </a:extLst>
          </p:cNvPr>
          <p:cNvSpPr txBox="1"/>
          <p:nvPr/>
        </p:nvSpPr>
        <p:spPr>
          <a:xfrm>
            <a:off x="5466471" y="3627782"/>
            <a:ext cx="6096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“The person </a:t>
            </a:r>
            <a:r>
              <a:rPr lang="en-US" sz="3200" dirty="0">
                <a:solidFill>
                  <a:schemeClr val="bg1"/>
                </a:solidFill>
              </a:rPr>
              <a:t>(people)</a:t>
            </a:r>
            <a:r>
              <a:rPr lang="en-US" sz="3200" b="1" dirty="0">
                <a:solidFill>
                  <a:schemeClr val="bg1"/>
                </a:solidFill>
              </a:rPr>
              <a:t> who most influenced my top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 motivators may have been…”</a:t>
            </a:r>
            <a:br>
              <a:rPr lang="en-US" sz="3200" b="1" dirty="0">
                <a:solidFill>
                  <a:schemeClr val="bg1"/>
                </a:solidFill>
              </a:rPr>
            </a:b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0172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51E7AC-3433-C457-9C1B-9AB32A24D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394" y="0"/>
            <a:ext cx="4445502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594F27-BBF5-00B5-8205-20A91D595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143" y="0"/>
            <a:ext cx="4367463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35005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A5847-27BE-8478-408B-747FA47F2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FF67C-25F2-5EA0-F551-AD087D63C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7869"/>
            <a:ext cx="10515600" cy="1032081"/>
          </a:xfrm>
        </p:spPr>
        <p:txBody>
          <a:bodyPr>
            <a:normAutofit fontScale="90000"/>
          </a:bodyPr>
          <a:lstStyle/>
          <a:p>
            <a:r>
              <a:rPr lang="en-US" dirty="0"/>
              <a:t>Action Handout – Understanding my Results</a:t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2" descr="Image concept by Tara Ahmed">
            <a:extLst>
              <a:ext uri="{FF2B5EF4-FFF2-40B4-BE49-F238E27FC236}">
                <a16:creationId xmlns:a16="http://schemas.microsoft.com/office/drawing/2014/main" id="{BDDC2C8D-A08A-514C-A98C-C9E866B4B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679" y="4545600"/>
            <a:ext cx="2444322" cy="1807316"/>
          </a:xfrm>
          <a:prstGeom prst="rect">
            <a:avLst/>
          </a:prstGeom>
          <a:noFill/>
          <a:ln>
            <a:solidFill>
              <a:srgbClr val="D43C6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C7DF14-09B8-AF57-C1FF-0E8EC3EF9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5679" y="1030105"/>
            <a:ext cx="2444322" cy="1032081"/>
          </a:xfrm>
          <a:prstGeom prst="rect">
            <a:avLst/>
          </a:prstGeom>
          <a:ln>
            <a:solidFill>
              <a:srgbClr val="D43C6F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E94A28-0BD3-DDDE-4927-F2773B862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1421" y="2243067"/>
            <a:ext cx="1952837" cy="1991022"/>
          </a:xfrm>
          <a:prstGeom prst="rect">
            <a:avLst/>
          </a:prstGeom>
          <a:ln>
            <a:solidFill>
              <a:srgbClr val="D43C6F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C36819-BFBF-7942-E320-AE80CCFB57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8780" y="881165"/>
            <a:ext cx="4450312" cy="5701026"/>
          </a:xfrm>
          <a:prstGeom prst="rect">
            <a:avLst/>
          </a:prstGeom>
          <a:ln>
            <a:solidFill>
              <a:srgbClr val="D43C6F"/>
            </a:solidFill>
          </a:ln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1210CA9-3D94-A3CD-2D78-0C253F01B02E}"/>
              </a:ext>
            </a:extLst>
          </p:cNvPr>
          <p:cNvCxnSpPr/>
          <p:nvPr/>
        </p:nvCxnSpPr>
        <p:spPr>
          <a:xfrm>
            <a:off x="901580" y="2971800"/>
            <a:ext cx="914400" cy="914400"/>
          </a:xfrm>
          <a:prstGeom prst="straightConnector1">
            <a:avLst/>
          </a:prstGeom>
          <a:ln w="57150">
            <a:solidFill>
              <a:srgbClr val="D43C6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4726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2C71AE7-7421-D53E-4337-BEBA56C82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8153" y="3235259"/>
            <a:ext cx="2072640" cy="268224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EE7821-85D3-FCDD-9529-7B8C0A864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005" y="2559574"/>
            <a:ext cx="2072640" cy="268224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3420851-155B-5F91-B3A5-C440B0948D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1658" y="3235259"/>
            <a:ext cx="2072640" cy="268224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E63259F-88F5-C8C4-5C07-B3E9D2F316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0405" y="2559574"/>
            <a:ext cx="2072640" cy="268224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EE2740E-A454-587C-D5D1-15CDFCEC69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5162" y="3235259"/>
            <a:ext cx="2072640" cy="268224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37A66D-EF16-ADDF-E9CC-F58E594F7E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5806" y="2559574"/>
            <a:ext cx="2072640" cy="268224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6294B0-EED6-BAC1-5282-885A8E2952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8666" y="3235259"/>
            <a:ext cx="2072640" cy="268224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BBC4FB9-6309-92D1-3342-0087CA54CF43}"/>
              </a:ext>
            </a:extLst>
          </p:cNvPr>
          <p:cNvSpPr/>
          <p:nvPr/>
        </p:nvSpPr>
        <p:spPr>
          <a:xfrm>
            <a:off x="1696176" y="445325"/>
            <a:ext cx="10081097" cy="1158890"/>
          </a:xfrm>
          <a:prstGeom prst="rect">
            <a:avLst/>
          </a:prstGeom>
          <a:solidFill>
            <a:srgbClr val="F8D8DB">
              <a:alpha val="50196"/>
            </a:srgbClr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3"/>
                </a:solidFill>
              </a:rPr>
              <a:t>Complete the Workplace Motivators Assessment</a:t>
            </a:r>
          </a:p>
          <a:p>
            <a:pPr algn="ctr"/>
            <a:r>
              <a:rPr lang="en-US" sz="2000" dirty="0">
                <a:solidFill>
                  <a:srgbClr val="EF3D51"/>
                </a:solidFill>
              </a:rPr>
              <a:t>A robust tool for measuring a person’s top interests and drivers.</a:t>
            </a:r>
          </a:p>
          <a:p>
            <a:pPr algn="ctr"/>
            <a:r>
              <a:rPr lang="en-US" b="1" dirty="0">
                <a:solidFill>
                  <a:schemeClr val="accent3"/>
                </a:solidFill>
              </a:rPr>
              <a:t>www.motivatorsppd.com</a:t>
            </a:r>
          </a:p>
        </p:txBody>
      </p:sp>
      <p:pic>
        <p:nvPicPr>
          <p:cNvPr id="6" name="Picture 5" descr="A qr code with black squares&#10;&#10;Description automatically generated">
            <a:extLst>
              <a:ext uri="{FF2B5EF4-FFF2-40B4-BE49-F238E27FC236}">
                <a16:creationId xmlns:a16="http://schemas.microsoft.com/office/drawing/2014/main" id="{A6272351-241A-3132-CD48-21AF647A31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793" y="431481"/>
            <a:ext cx="1172734" cy="117273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13417AE-3AC7-9DF8-F06F-39473D3259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1207" y="2559574"/>
            <a:ext cx="2072640" cy="268224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8715E1-BDC8-5886-016C-FCF65A60AB98}"/>
              </a:ext>
            </a:extLst>
          </p:cNvPr>
          <p:cNvSpPr txBox="1"/>
          <p:nvPr/>
        </p:nvSpPr>
        <p:spPr>
          <a:xfrm>
            <a:off x="2897108" y="1755289"/>
            <a:ext cx="723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9531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C0652-AA4C-B045-9AC6-F320064A3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BF4EE19-44C1-A7DB-17B4-F2EB81E4D76A}"/>
              </a:ext>
            </a:extLst>
          </p:cNvPr>
          <p:cNvSpPr txBox="1"/>
          <p:nvPr/>
        </p:nvSpPr>
        <p:spPr>
          <a:xfrm>
            <a:off x="3189607" y="956136"/>
            <a:ext cx="32111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The Key to </a:t>
            </a:r>
          </a:p>
          <a:p>
            <a:r>
              <a:rPr lang="en-US" sz="4000" dirty="0">
                <a:solidFill>
                  <a:schemeClr val="bg1"/>
                </a:solidFill>
              </a:rPr>
              <a:t>the Ferrari…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AA5CB07-7208-1632-F9FC-B5C23791DD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569039" y="714614"/>
            <a:ext cx="2232061" cy="21638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23B0B3-ADA1-8C53-8B40-DD91C0244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4213"/>
            <a:ext cx="12192000" cy="69695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B868A3-83AF-1126-F132-A95CF5643D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940" y="714614"/>
            <a:ext cx="2495437" cy="2276793"/>
          </a:xfrm>
          <a:prstGeom prst="rect">
            <a:avLst/>
          </a:prstGeom>
          <a:ln>
            <a:solidFill>
              <a:srgbClr val="D43C6F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18B281-1427-8BEA-E9B4-0B0B4CD5F3AD}"/>
              </a:ext>
            </a:extLst>
          </p:cNvPr>
          <p:cNvSpPr txBox="1"/>
          <p:nvPr/>
        </p:nvSpPr>
        <p:spPr>
          <a:xfrm>
            <a:off x="1558212" y="730991"/>
            <a:ext cx="4857687" cy="1754326"/>
          </a:xfrm>
          <a:prstGeom prst="rect">
            <a:avLst/>
          </a:prstGeom>
          <a:solidFill>
            <a:schemeClr val="tx1"/>
          </a:solidFill>
          <a:ln>
            <a:solidFill>
              <a:srgbClr val="D43C6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Group Discussion – </a:t>
            </a:r>
            <a:r>
              <a:rPr lang="en-US" sz="3600" dirty="0">
                <a:solidFill>
                  <a:schemeClr val="bg1"/>
                </a:solidFill>
              </a:rPr>
              <a:t>Understanding Other’s Motivators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CD0461-927C-5ABD-9D32-979252C36EEA}"/>
              </a:ext>
            </a:extLst>
          </p:cNvPr>
          <p:cNvSpPr txBox="1"/>
          <p:nvPr/>
        </p:nvSpPr>
        <p:spPr>
          <a:xfrm>
            <a:off x="6145618" y="345282"/>
            <a:ext cx="3312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One Science in TriMetrix</a:t>
            </a:r>
          </a:p>
        </p:txBody>
      </p:sp>
    </p:spTree>
    <p:extLst>
      <p:ext uri="{BB962C8B-B14F-4D97-AF65-F5344CB8AC3E}">
        <p14:creationId xmlns:p14="http://schemas.microsoft.com/office/powerpoint/2010/main" val="639014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F7932-24F2-FA57-A5FC-923DFC64D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81"/>
            <a:ext cx="10515600" cy="1032081"/>
          </a:xfrm>
        </p:spPr>
        <p:txBody>
          <a:bodyPr/>
          <a:lstStyle/>
          <a:p>
            <a:r>
              <a:rPr lang="en-US" dirty="0"/>
              <a:t>Sales and Influencing Other’s Exercises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ABCC99-4422-DA10-1CBE-4A7B7CA65E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92489" y="926011"/>
            <a:ext cx="5234474" cy="5611066"/>
          </a:xfr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587474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3C6CE-5243-24AD-3AC4-E4C2CEDFA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0FDFF-C9FF-0D4B-4111-BE10840B5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7869"/>
            <a:ext cx="10515600" cy="1032081"/>
          </a:xfrm>
        </p:spPr>
        <p:txBody>
          <a:bodyPr>
            <a:normAutofit fontScale="90000"/>
          </a:bodyPr>
          <a:lstStyle/>
          <a:p>
            <a:r>
              <a:rPr lang="en-US" dirty="0"/>
              <a:t>Action Handout – Sales and Influencing Others</a:t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2" descr="Image concept by Tara Ahmed">
            <a:extLst>
              <a:ext uri="{FF2B5EF4-FFF2-40B4-BE49-F238E27FC236}">
                <a16:creationId xmlns:a16="http://schemas.microsoft.com/office/drawing/2014/main" id="{73F56D04-2B65-BB94-CAB4-E43B3057E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679" y="4545600"/>
            <a:ext cx="2444322" cy="1807316"/>
          </a:xfrm>
          <a:prstGeom prst="rect">
            <a:avLst/>
          </a:prstGeom>
          <a:noFill/>
          <a:ln>
            <a:solidFill>
              <a:srgbClr val="D43C6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E0660D-FEC8-5E1E-377F-0586F3001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5679" y="1030105"/>
            <a:ext cx="2444322" cy="1032081"/>
          </a:xfrm>
          <a:prstGeom prst="rect">
            <a:avLst/>
          </a:prstGeom>
          <a:ln>
            <a:solidFill>
              <a:srgbClr val="D43C6F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3F7CC9-66CA-4286-CC86-A554AEDA9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1421" y="2243067"/>
            <a:ext cx="1952837" cy="1991022"/>
          </a:xfrm>
          <a:prstGeom prst="rect">
            <a:avLst/>
          </a:prstGeom>
          <a:ln>
            <a:solidFill>
              <a:srgbClr val="D43C6F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59877E-A478-4860-26A0-AE17E112BF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8780" y="881165"/>
            <a:ext cx="4450312" cy="5701026"/>
          </a:xfrm>
          <a:prstGeom prst="rect">
            <a:avLst/>
          </a:prstGeom>
          <a:ln>
            <a:solidFill>
              <a:srgbClr val="D43C6F"/>
            </a:solidFill>
          </a:ln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3284F3E-C901-A501-99E0-0C7765B09C3B}"/>
              </a:ext>
            </a:extLst>
          </p:cNvPr>
          <p:cNvCxnSpPr/>
          <p:nvPr/>
        </p:nvCxnSpPr>
        <p:spPr>
          <a:xfrm>
            <a:off x="916752" y="3631200"/>
            <a:ext cx="914400" cy="914400"/>
          </a:xfrm>
          <a:prstGeom prst="straightConnector1">
            <a:avLst/>
          </a:prstGeom>
          <a:ln w="57150">
            <a:solidFill>
              <a:srgbClr val="D43C6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90255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E04AF-AF05-F823-23B6-C870EF413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7869099-03F6-BA84-B805-7567FA8532A1}"/>
              </a:ext>
            </a:extLst>
          </p:cNvPr>
          <p:cNvSpPr txBox="1"/>
          <p:nvPr/>
        </p:nvSpPr>
        <p:spPr>
          <a:xfrm>
            <a:off x="3189607" y="956136"/>
            <a:ext cx="32111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The Key to </a:t>
            </a:r>
          </a:p>
          <a:p>
            <a:r>
              <a:rPr lang="en-US" sz="4000" dirty="0">
                <a:solidFill>
                  <a:schemeClr val="bg1"/>
                </a:solidFill>
              </a:rPr>
              <a:t>the Ferrari…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903A5F7-7195-F6B5-86AA-3B1607E644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569039" y="714614"/>
            <a:ext cx="2232061" cy="21638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14DEF1-D0BE-FBA6-8966-2656582AC0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4213"/>
            <a:ext cx="12192000" cy="69695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900AA0-7AD2-6F75-F431-3255D4B9B6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940" y="714614"/>
            <a:ext cx="2495437" cy="2276793"/>
          </a:xfrm>
          <a:prstGeom prst="rect">
            <a:avLst/>
          </a:prstGeom>
          <a:ln>
            <a:solidFill>
              <a:srgbClr val="D43C6F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E36412-A80B-9E7B-BF8C-120B4AE1510F}"/>
              </a:ext>
            </a:extLst>
          </p:cNvPr>
          <p:cNvSpPr txBox="1"/>
          <p:nvPr/>
        </p:nvSpPr>
        <p:spPr>
          <a:xfrm>
            <a:off x="1558212" y="642369"/>
            <a:ext cx="4857687" cy="2308324"/>
          </a:xfrm>
          <a:prstGeom prst="rect">
            <a:avLst/>
          </a:prstGeom>
          <a:solidFill>
            <a:schemeClr val="tx1"/>
          </a:solidFill>
          <a:ln>
            <a:solidFill>
              <a:srgbClr val="D43C6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Group Discussion –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Specific Management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Tips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DA0B6B-28AC-8CB2-891D-CB493D55B7FA}"/>
              </a:ext>
            </a:extLst>
          </p:cNvPr>
          <p:cNvSpPr txBox="1"/>
          <p:nvPr/>
        </p:nvSpPr>
        <p:spPr>
          <a:xfrm>
            <a:off x="6145618" y="345282"/>
            <a:ext cx="3312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One Science in TriMetrix</a:t>
            </a:r>
          </a:p>
        </p:txBody>
      </p:sp>
    </p:spTree>
    <p:extLst>
      <p:ext uri="{BB962C8B-B14F-4D97-AF65-F5344CB8AC3E}">
        <p14:creationId xmlns:p14="http://schemas.microsoft.com/office/powerpoint/2010/main" val="34161191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DAB5D-6912-E869-6D20-6838D139A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 Tips Exercises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837FE7-EFDF-B10B-DB7B-3FDD5BD08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382" y="1614233"/>
            <a:ext cx="5479617" cy="4548441"/>
          </a:xfrm>
          <a:prstGeom prst="rect">
            <a:avLst/>
          </a:prstGeom>
          <a:ln>
            <a:solidFill>
              <a:srgbClr val="D43C6F"/>
            </a:solidFill>
          </a:ln>
        </p:spPr>
      </p:pic>
    </p:spTree>
    <p:extLst>
      <p:ext uri="{BB962C8B-B14F-4D97-AF65-F5344CB8AC3E}">
        <p14:creationId xmlns:p14="http://schemas.microsoft.com/office/powerpoint/2010/main" val="11957245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C8D37-A081-3A45-B58A-3D692B9DF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2E391-CF3D-6C52-125F-CC3246A31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7869"/>
            <a:ext cx="10515600" cy="1032081"/>
          </a:xfrm>
        </p:spPr>
        <p:txBody>
          <a:bodyPr>
            <a:normAutofit fontScale="90000"/>
          </a:bodyPr>
          <a:lstStyle/>
          <a:p>
            <a:r>
              <a:rPr lang="en-US" dirty="0"/>
              <a:t>Action Handout – Management Tips</a:t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2" descr="Image concept by Tara Ahmed">
            <a:extLst>
              <a:ext uri="{FF2B5EF4-FFF2-40B4-BE49-F238E27FC236}">
                <a16:creationId xmlns:a16="http://schemas.microsoft.com/office/drawing/2014/main" id="{4A8F6DFB-9805-D493-7222-233C77B16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679" y="4545600"/>
            <a:ext cx="2444322" cy="1807316"/>
          </a:xfrm>
          <a:prstGeom prst="rect">
            <a:avLst/>
          </a:prstGeom>
          <a:noFill/>
          <a:ln>
            <a:solidFill>
              <a:srgbClr val="D43C6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B27ED2-3D59-7534-1BD9-5BD53B0F8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5679" y="1030105"/>
            <a:ext cx="2444322" cy="1032081"/>
          </a:xfrm>
          <a:prstGeom prst="rect">
            <a:avLst/>
          </a:prstGeom>
          <a:ln>
            <a:solidFill>
              <a:srgbClr val="D43C6F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DA006A-13D2-98BC-2E31-D36B670F6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1421" y="2243067"/>
            <a:ext cx="1952837" cy="1991022"/>
          </a:xfrm>
          <a:prstGeom prst="rect">
            <a:avLst/>
          </a:prstGeom>
          <a:ln>
            <a:solidFill>
              <a:srgbClr val="D43C6F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1F5CC5-5F9E-F72D-1C70-515B3C4083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8780" y="881165"/>
            <a:ext cx="4450312" cy="5701026"/>
          </a:xfrm>
          <a:prstGeom prst="rect">
            <a:avLst/>
          </a:prstGeom>
          <a:ln>
            <a:solidFill>
              <a:srgbClr val="D43C6F"/>
            </a:solidFill>
          </a:ln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610BC1B-96F3-1C30-7AE6-43A4556E9785}"/>
              </a:ext>
            </a:extLst>
          </p:cNvPr>
          <p:cNvCxnSpPr/>
          <p:nvPr/>
        </p:nvCxnSpPr>
        <p:spPr>
          <a:xfrm>
            <a:off x="963405" y="3970176"/>
            <a:ext cx="914400" cy="914400"/>
          </a:xfrm>
          <a:prstGeom prst="straightConnector1">
            <a:avLst/>
          </a:prstGeom>
          <a:ln w="57150">
            <a:solidFill>
              <a:srgbClr val="D43C6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35045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830D45-33CE-E832-60D2-756427467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2F9815B-032C-927E-BA2F-43FD9ADCB690}"/>
              </a:ext>
            </a:extLst>
          </p:cNvPr>
          <p:cNvSpPr txBox="1"/>
          <p:nvPr/>
        </p:nvSpPr>
        <p:spPr>
          <a:xfrm>
            <a:off x="3189607" y="956136"/>
            <a:ext cx="32111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The Key to </a:t>
            </a:r>
          </a:p>
          <a:p>
            <a:r>
              <a:rPr lang="en-US" sz="4000" dirty="0">
                <a:solidFill>
                  <a:schemeClr val="bg1"/>
                </a:solidFill>
              </a:rPr>
              <a:t>the Ferrari…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8029909-F85B-8E2C-7800-20BD25ECC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569039" y="714614"/>
            <a:ext cx="2232061" cy="21638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82A05D-7DD2-05C4-2073-BFA3D18C6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4213"/>
            <a:ext cx="12192000" cy="69695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83314F-83B9-B4DC-140F-42C019FB7F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940" y="714614"/>
            <a:ext cx="2495437" cy="2276793"/>
          </a:xfrm>
          <a:prstGeom prst="rect">
            <a:avLst/>
          </a:prstGeom>
          <a:ln>
            <a:solidFill>
              <a:srgbClr val="D43C6F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17AFA5-0A55-47D5-D963-634AF4A641AA}"/>
              </a:ext>
            </a:extLst>
          </p:cNvPr>
          <p:cNvSpPr txBox="1"/>
          <p:nvPr/>
        </p:nvSpPr>
        <p:spPr>
          <a:xfrm>
            <a:off x="1558212" y="642369"/>
            <a:ext cx="4857687" cy="1754326"/>
          </a:xfrm>
          <a:prstGeom prst="rect">
            <a:avLst/>
          </a:prstGeom>
          <a:solidFill>
            <a:schemeClr val="tx1"/>
          </a:solidFill>
          <a:ln>
            <a:solidFill>
              <a:srgbClr val="D43C6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Group Discussion –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Motivator Interview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Questions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09E8A0-C070-E609-B5C4-72272B5A305D}"/>
              </a:ext>
            </a:extLst>
          </p:cNvPr>
          <p:cNvSpPr txBox="1"/>
          <p:nvPr/>
        </p:nvSpPr>
        <p:spPr>
          <a:xfrm>
            <a:off x="6145618" y="345282"/>
            <a:ext cx="3312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One Science in TriMetrix</a:t>
            </a:r>
          </a:p>
        </p:txBody>
      </p:sp>
    </p:spTree>
    <p:extLst>
      <p:ext uri="{BB962C8B-B14F-4D97-AF65-F5344CB8AC3E}">
        <p14:creationId xmlns:p14="http://schemas.microsoft.com/office/powerpoint/2010/main" val="16670315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03E02-2FFD-8B81-05ED-A3BC769ED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2266122"/>
            <a:ext cx="3941242" cy="765651"/>
          </a:xfrm>
        </p:spPr>
        <p:txBody>
          <a:bodyPr>
            <a:normAutofit/>
          </a:bodyPr>
          <a:lstStyle/>
          <a:p>
            <a:r>
              <a:rPr lang="en-US" sz="2400" b="1" spc="300" dirty="0">
                <a:solidFill>
                  <a:schemeClr val="accent5"/>
                </a:solidFill>
              </a:rPr>
              <a:t>HIRING HELP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D4D431-EA58-2724-7558-C6507BEFE3F5}"/>
              </a:ext>
            </a:extLst>
          </p:cNvPr>
          <p:cNvSpPr txBox="1"/>
          <p:nvPr/>
        </p:nvSpPr>
        <p:spPr>
          <a:xfrm>
            <a:off x="524741" y="3031773"/>
            <a:ext cx="41002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 leaders think that</a:t>
            </a:r>
            <a:r>
              <a:rPr lang="en-US" sz="3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enough </a:t>
            </a:r>
          </a:p>
          <a:p>
            <a:r>
              <a:rPr lang="en-US" sz="32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training anyone can do the job</a:t>
            </a:r>
            <a:r>
              <a:rPr lang="en-US" sz="3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pic>
        <p:nvPicPr>
          <p:cNvPr id="3078" name="Picture 6" descr="How Dangerous Is It to Drive with Your Dog in the Car?">
            <a:extLst>
              <a:ext uri="{FF2B5EF4-FFF2-40B4-BE49-F238E27FC236}">
                <a16:creationId xmlns:a16="http://schemas.microsoft.com/office/drawing/2014/main" id="{5A74D758-F889-F5FA-676E-5BBE79F1C3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5" t="1781" r="13149" b="3090"/>
          <a:stretch/>
        </p:blipFill>
        <p:spPr bwMode="auto">
          <a:xfrm>
            <a:off x="5026385" y="234178"/>
            <a:ext cx="7165615" cy="662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2324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tse1.mm.bing.net/th?&amp;id=OIP.M2220dc855e0f6df488ce1e2ab290a792o0&amp;w=300&amp;h=300&amp;c=0&amp;pid=1.9&amp;rs=0&amp;p=0">
            <a:extLst>
              <a:ext uri="{FF2B5EF4-FFF2-40B4-BE49-F238E27FC236}">
                <a16:creationId xmlns:a16="http://schemas.microsoft.com/office/drawing/2014/main" id="{341E623F-0987-3133-7667-E3A165675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541"/>
            <a:ext cx="2290536" cy="210247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img.izismile.com/img/img2/20090916/giant_in_small_car_05.jpg">
            <a:extLst>
              <a:ext uri="{FF2B5EF4-FFF2-40B4-BE49-F238E27FC236}">
                <a16:creationId xmlns:a16="http://schemas.microsoft.com/office/drawing/2014/main" id="{4A455681-C094-F476-52BC-74181A6C89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8" r="3795" b="32246"/>
          <a:stretch/>
        </p:blipFill>
        <p:spPr bwMode="auto">
          <a:xfrm>
            <a:off x="2438400" y="243155"/>
            <a:ext cx="2290536" cy="210248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e's Still Pushing the Limit of His Car but…” – Former F1 Driver Reveals  'Mad Max' Verstappen's Secret to Transformational Success -  EssentiallySports">
            <a:extLst>
              <a:ext uri="{FF2B5EF4-FFF2-40B4-BE49-F238E27FC236}">
                <a16:creationId xmlns:a16="http://schemas.microsoft.com/office/drawing/2014/main" id="{8802C111-1287-C7B9-F76D-24452CAD2D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3" r="2834"/>
          <a:stretch/>
        </p:blipFill>
        <p:spPr bwMode="auto">
          <a:xfrm>
            <a:off x="0" y="2470570"/>
            <a:ext cx="4728936" cy="4365170"/>
          </a:xfrm>
          <a:prstGeom prst="rect">
            <a:avLst/>
          </a:prstGeom>
          <a:ln>
            <a:solidFill>
              <a:schemeClr val="bg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F4CFA93-8C5C-D912-7429-68168349CAF8}"/>
              </a:ext>
            </a:extLst>
          </p:cNvPr>
          <p:cNvSpPr txBox="1"/>
          <p:nvPr/>
        </p:nvSpPr>
        <p:spPr>
          <a:xfrm>
            <a:off x="5314122" y="678244"/>
            <a:ext cx="62815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Make sure the candidate’s ”Gas in the Tank” match the job’s rewards…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29B1DB8-5748-D69B-D2E4-C191699FE7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931424" y="2939065"/>
            <a:ext cx="3066464" cy="297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653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2381FA-CD4D-B568-82BD-14E377B2A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143" y="0"/>
            <a:ext cx="532652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069275-0150-E634-0D21-423591393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0664" y="0"/>
            <a:ext cx="53107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044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5670E-BB08-9360-15EA-A01BD8AB3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2926"/>
            <a:ext cx="12192000" cy="87354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200" b="1" spc="300" dirty="0">
                <a:solidFill>
                  <a:schemeClr val="accent2"/>
                </a:solidFill>
                <a:latin typeface="Century Gothic" panose="020B0502020202020204" pitchFamily="34" charset="0"/>
              </a:rPr>
              <a:t>COMMON FEEDBACK</a:t>
            </a:r>
            <a:br>
              <a:rPr lang="en-US" sz="3600" b="1" spc="300" dirty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r>
              <a:rPr lang="en-US" dirty="0"/>
              <a:t>Workplace Motivators Assessment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2D2124-3605-6154-56BC-2EC087D153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08085" y="1889461"/>
            <a:ext cx="1514535" cy="1924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239114-EB26-CDFD-7657-E5B5A1EC6B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591" y="2593641"/>
            <a:ext cx="1514535" cy="1881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EDE748-D88E-242F-8C47-B931743A25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9394" y="2189575"/>
            <a:ext cx="1514535" cy="1924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C13AF95-FBE3-4D2D-ACFE-204CA17B04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81928" y="4519535"/>
            <a:ext cx="3942386" cy="211956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77834E3-44C5-40F1-863B-66281F19B2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46159" y="1876041"/>
            <a:ext cx="4094331" cy="14352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AA2AC5BB-2B7C-8779-9A67-2893DD840B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93236" y="2062185"/>
            <a:ext cx="3030287" cy="2557154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7EA2CD3-C591-91A5-0C27-BB48FD76BB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846159" y="3433334"/>
            <a:ext cx="3222973" cy="232613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8BB5E55-83AE-CFEB-EB71-32E8B0FBB8B5}"/>
              </a:ext>
            </a:extLst>
          </p:cNvPr>
          <p:cNvSpPr txBox="1"/>
          <p:nvPr/>
        </p:nvSpPr>
        <p:spPr>
          <a:xfrm>
            <a:off x="8212036" y="4715665"/>
            <a:ext cx="3436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“Now I know why Jane and I disagree </a:t>
            </a: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so many things!  I </a:t>
            </a: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know what I need to do </a:t>
            </a: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make things better.”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1B7649-3AF3-F86E-32B1-75ACAA7226F0}"/>
              </a:ext>
            </a:extLst>
          </p:cNvPr>
          <p:cNvSpPr txBox="1"/>
          <p:nvPr/>
        </p:nvSpPr>
        <p:spPr>
          <a:xfrm>
            <a:off x="4989063" y="3625704"/>
            <a:ext cx="29371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“My Assessment has helped me </a:t>
            </a:r>
            <a:r>
              <a:rPr lang="en-US" b="1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 sense of </a:t>
            </a: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job I struggled in</a:t>
            </a: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and why I wanted to change jobs!”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07A137-7ED6-FAD0-0C7B-B4DEB4AB2516}"/>
              </a:ext>
            </a:extLst>
          </p:cNvPr>
          <p:cNvSpPr txBox="1"/>
          <p:nvPr/>
        </p:nvSpPr>
        <p:spPr>
          <a:xfrm>
            <a:off x="8894663" y="2174806"/>
            <a:ext cx="27487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“I now know what I need to </a:t>
            </a:r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do more of in my free time </a:t>
            </a: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and what </a:t>
            </a:r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projects I’m going to jockey </a:t>
            </a: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for in the future.”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CAC142-291C-BBCE-FFD9-53C7680556C7}"/>
              </a:ext>
            </a:extLst>
          </p:cNvPr>
          <p:cNvSpPr txBox="1"/>
          <p:nvPr/>
        </p:nvSpPr>
        <p:spPr>
          <a:xfrm>
            <a:off x="5056085" y="2062184"/>
            <a:ext cx="36744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“This makes sense.  I’ve </a:t>
            </a:r>
            <a:r>
              <a:rPr lang="en-US" sz="2000" b="1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always cared about this.”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592CD66-0BE3-4D47-0501-CBBC391C0A1D}"/>
              </a:ext>
            </a:extLst>
          </p:cNvPr>
          <p:cNvSpPr/>
          <p:nvPr/>
        </p:nvSpPr>
        <p:spPr>
          <a:xfrm>
            <a:off x="548592" y="5012901"/>
            <a:ext cx="3673464" cy="1053323"/>
          </a:xfrm>
          <a:prstGeom prst="rect">
            <a:avLst/>
          </a:prstGeom>
          <a:solidFill>
            <a:srgbClr val="F8D8DB">
              <a:alpha val="50196"/>
            </a:srgbClr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accent3"/>
                </a:solidFill>
              </a:rPr>
              <a:t>www.motivatorsppd.com</a:t>
            </a:r>
            <a:endParaRPr lang="en-US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0604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16610A8-06D0-218B-E1AB-2A0F907EB685}"/>
              </a:ext>
            </a:extLst>
          </p:cNvPr>
          <p:cNvSpPr txBox="1"/>
          <p:nvPr/>
        </p:nvSpPr>
        <p:spPr>
          <a:xfrm>
            <a:off x="389964" y="1403085"/>
            <a:ext cx="11412071" cy="3923125"/>
          </a:xfrm>
          <a:prstGeom prst="rect">
            <a:avLst/>
          </a:prstGeom>
          <a:solidFill>
            <a:schemeClr val="bg1">
              <a:alpha val="93000"/>
            </a:schemeClr>
          </a:solidFill>
          <a:ln w="28575">
            <a:noFill/>
          </a:ln>
        </p:spPr>
        <p:txBody>
          <a:bodyPr wrap="square" lIns="182880" tIns="274320" rIns="182880" bIns="274320" rtlCol="0" anchor="ctr" anchorCtr="0">
            <a:spAutoFit/>
          </a:bodyPr>
          <a:lstStyle/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x-non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What jobs have you enjoyed the most? Why? Please share </a:t>
            </a:r>
            <a:r>
              <a:rPr lang="x-none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specific</a:t>
            </a:r>
            <a:r>
              <a:rPr lang="x-non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examples of </a:t>
            </a:r>
            <a:r>
              <a:rPr lang="x-none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what you enjoyed</a:t>
            </a:r>
            <a:r>
              <a:rPr lang="x-non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x-non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What jobs have you enjoyed the least? Why? Please share </a:t>
            </a:r>
            <a:r>
              <a:rPr lang="x-none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specific</a:t>
            </a:r>
            <a:r>
              <a:rPr lang="x-non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examples o</a:t>
            </a: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 </a:t>
            </a:r>
            <a:r>
              <a:rPr lang="x-none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what you disliked</a:t>
            </a:r>
            <a:r>
              <a:rPr lang="x-non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x-non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Give </a:t>
            </a:r>
            <a:r>
              <a:rPr lang="x-none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specific</a:t>
            </a:r>
            <a:r>
              <a:rPr lang="x-non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examples of past environments you </a:t>
            </a:r>
            <a:r>
              <a:rPr lang="x-none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worked best </a:t>
            </a:r>
            <a:r>
              <a:rPr lang="x-non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in.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x-non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Give </a:t>
            </a:r>
            <a:r>
              <a:rPr lang="x-none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specific</a:t>
            </a:r>
            <a:r>
              <a:rPr lang="x-non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examples of past environments that </a:t>
            </a:r>
            <a:r>
              <a:rPr lang="x-none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did not work well for you.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x-non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What responsibilities would you </a:t>
            </a:r>
            <a:r>
              <a:rPr lang="x-none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like to avoid </a:t>
            </a:r>
            <a:r>
              <a:rPr lang="x-non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  <a:r>
              <a:rPr lang="x-none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your next job? Why?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096091-DC7F-9E0B-909E-A968D084BBC6}"/>
              </a:ext>
            </a:extLst>
          </p:cNvPr>
          <p:cNvSpPr/>
          <p:nvPr/>
        </p:nvSpPr>
        <p:spPr>
          <a:xfrm>
            <a:off x="1720937" y="5264759"/>
            <a:ext cx="10081097" cy="1158890"/>
          </a:xfrm>
          <a:prstGeom prst="rect">
            <a:avLst/>
          </a:prstGeom>
          <a:solidFill>
            <a:srgbClr val="F8D8DB">
              <a:alpha val="50196"/>
            </a:srgbClr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3"/>
                </a:solidFill>
              </a:rPr>
              <a:t>See 30+ Motivator-Related Interview Questions at</a:t>
            </a:r>
          </a:p>
          <a:p>
            <a:pPr algn="ctr"/>
            <a:r>
              <a:rPr lang="en-US" b="1" dirty="0" err="1">
                <a:solidFill>
                  <a:schemeClr val="accent3"/>
                </a:solidFill>
              </a:rPr>
              <a:t>www.motivatorsppd.com</a:t>
            </a:r>
            <a:endParaRPr lang="en-US" b="1" dirty="0">
              <a:solidFill>
                <a:schemeClr val="accent3"/>
              </a:solidFill>
            </a:endParaRPr>
          </a:p>
        </p:txBody>
      </p:sp>
      <p:pic>
        <p:nvPicPr>
          <p:cNvPr id="6" name="Picture 5" descr="A qr code with black squares&#10;&#10;Description automatically generated">
            <a:extLst>
              <a:ext uri="{FF2B5EF4-FFF2-40B4-BE49-F238E27FC236}">
                <a16:creationId xmlns:a16="http://schemas.microsoft.com/office/drawing/2014/main" id="{08BCFFD8-9342-9BE1-458D-37F85A65E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13" y="5234909"/>
            <a:ext cx="1172734" cy="117273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29F9F5F-94F4-24C8-A6FB-0A515CF285B5}"/>
              </a:ext>
            </a:extLst>
          </p:cNvPr>
          <p:cNvSpPr txBox="1">
            <a:spLocks/>
          </p:cNvSpPr>
          <p:nvPr/>
        </p:nvSpPr>
        <p:spPr>
          <a:xfrm>
            <a:off x="0" y="592926"/>
            <a:ext cx="12192000" cy="8735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200" b="1" spc="300" dirty="0">
                <a:solidFill>
                  <a:schemeClr val="accent3"/>
                </a:solidFill>
                <a:latin typeface="Century Gothic" panose="020B0502020202020204" pitchFamily="34" charset="0"/>
              </a:rPr>
              <a:t>INTERVIEW QUESTIONS</a:t>
            </a:r>
            <a:br>
              <a:rPr lang="en-US" b="1" spc="300" dirty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r>
              <a:rPr lang="en-US" sz="3600" dirty="0"/>
              <a:t>Reveal if a Candidate’s Interests Match the Job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6653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85068-8DD7-CF41-4E87-AFF5F2105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757D2-113B-762A-4093-6F8BF35B6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7869"/>
            <a:ext cx="10515600" cy="1032081"/>
          </a:xfrm>
        </p:spPr>
        <p:txBody>
          <a:bodyPr>
            <a:normAutofit fontScale="90000"/>
          </a:bodyPr>
          <a:lstStyle/>
          <a:p>
            <a:r>
              <a:rPr lang="en-US" dirty="0"/>
              <a:t>Action Handout – Motivator Interview Questions</a:t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2" descr="Image concept by Tara Ahmed">
            <a:extLst>
              <a:ext uri="{FF2B5EF4-FFF2-40B4-BE49-F238E27FC236}">
                <a16:creationId xmlns:a16="http://schemas.microsoft.com/office/drawing/2014/main" id="{BB789B46-EB5A-1B96-0981-82179D00E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679" y="4545600"/>
            <a:ext cx="2444322" cy="1807316"/>
          </a:xfrm>
          <a:prstGeom prst="rect">
            <a:avLst/>
          </a:prstGeom>
          <a:noFill/>
          <a:ln>
            <a:solidFill>
              <a:srgbClr val="D43C6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F70AB5-9465-EDF8-29C9-5F800E2E3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5679" y="1030105"/>
            <a:ext cx="2444322" cy="1032081"/>
          </a:xfrm>
          <a:prstGeom prst="rect">
            <a:avLst/>
          </a:prstGeom>
          <a:ln>
            <a:solidFill>
              <a:srgbClr val="D43C6F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84301B-B8FC-B8FC-92CB-33EA48925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1421" y="2243067"/>
            <a:ext cx="1952837" cy="1991022"/>
          </a:xfrm>
          <a:prstGeom prst="rect">
            <a:avLst/>
          </a:prstGeom>
          <a:ln>
            <a:solidFill>
              <a:srgbClr val="D43C6F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E71F58-5AAC-BDED-A97B-D0BB40338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8780" y="881165"/>
            <a:ext cx="4450312" cy="5701026"/>
          </a:xfrm>
          <a:prstGeom prst="rect">
            <a:avLst/>
          </a:prstGeom>
          <a:ln>
            <a:solidFill>
              <a:srgbClr val="D43C6F"/>
            </a:solidFill>
          </a:ln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A3ED840-2447-93E8-8317-40470A489A19}"/>
              </a:ext>
            </a:extLst>
          </p:cNvPr>
          <p:cNvCxnSpPr/>
          <p:nvPr/>
        </p:nvCxnSpPr>
        <p:spPr>
          <a:xfrm>
            <a:off x="901580" y="4427376"/>
            <a:ext cx="914400" cy="914400"/>
          </a:xfrm>
          <a:prstGeom prst="straightConnector1">
            <a:avLst/>
          </a:prstGeom>
          <a:ln w="57150">
            <a:solidFill>
              <a:srgbClr val="D43C6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1543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0ECBC-5AD3-30A7-9D0A-B97DC0231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0520EE0-0E69-8330-E7B3-0B107A13AC06}"/>
              </a:ext>
            </a:extLst>
          </p:cNvPr>
          <p:cNvSpPr txBox="1"/>
          <p:nvPr/>
        </p:nvSpPr>
        <p:spPr>
          <a:xfrm>
            <a:off x="3189607" y="956136"/>
            <a:ext cx="32111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The Key to </a:t>
            </a:r>
          </a:p>
          <a:p>
            <a:r>
              <a:rPr lang="en-US" sz="4000" dirty="0">
                <a:solidFill>
                  <a:schemeClr val="bg1"/>
                </a:solidFill>
              </a:rPr>
              <a:t>the Ferrari…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D38A2F2-FA1E-20D8-F791-1801F0398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569039" y="714614"/>
            <a:ext cx="2232061" cy="21638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ADBFD4-8B77-D5C2-6729-EFC7E921AD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4213"/>
            <a:ext cx="12192000" cy="69695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71FD30-AA24-EE35-298C-9F32A57EE0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940" y="714614"/>
            <a:ext cx="2495437" cy="2276793"/>
          </a:xfrm>
          <a:prstGeom prst="rect">
            <a:avLst/>
          </a:prstGeom>
          <a:ln>
            <a:solidFill>
              <a:srgbClr val="D43C6F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F106DF-A5E3-D2C1-4C6A-63E21ECB562A}"/>
              </a:ext>
            </a:extLst>
          </p:cNvPr>
          <p:cNvSpPr txBox="1"/>
          <p:nvPr/>
        </p:nvSpPr>
        <p:spPr>
          <a:xfrm>
            <a:off x="1558212" y="642369"/>
            <a:ext cx="4857687" cy="1754326"/>
          </a:xfrm>
          <a:prstGeom prst="rect">
            <a:avLst/>
          </a:prstGeom>
          <a:solidFill>
            <a:schemeClr val="tx1"/>
          </a:solidFill>
          <a:ln>
            <a:solidFill>
              <a:srgbClr val="D43C6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Group Discussion –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Review and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Wrap Up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49C37B-1FFD-0491-8183-22690EC28245}"/>
              </a:ext>
            </a:extLst>
          </p:cNvPr>
          <p:cNvSpPr txBox="1"/>
          <p:nvPr/>
        </p:nvSpPr>
        <p:spPr>
          <a:xfrm>
            <a:off x="6145618" y="345282"/>
            <a:ext cx="3312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One Science in TriMetrix</a:t>
            </a:r>
          </a:p>
        </p:txBody>
      </p:sp>
    </p:spTree>
    <p:extLst>
      <p:ext uri="{BB962C8B-B14F-4D97-AF65-F5344CB8AC3E}">
        <p14:creationId xmlns:p14="http://schemas.microsoft.com/office/powerpoint/2010/main" val="5660377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DE50F0-B477-923A-F525-1BF6614CC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8EA17D6-2F15-397B-B02B-BB533E473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203" y="-35630"/>
            <a:ext cx="4267200" cy="567071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dirty="0"/>
              <a:t>Our top motivators reveal </a:t>
            </a:r>
            <a:r>
              <a:rPr lang="en-US" dirty="0">
                <a:solidFill>
                  <a:schemeClr val="tx2"/>
                </a:solidFill>
              </a:rPr>
              <a:t>what we are most interested in </a:t>
            </a:r>
            <a:r>
              <a:rPr lang="en-US" dirty="0"/>
              <a:t>and how we want to spend our time, </a:t>
            </a:r>
            <a:r>
              <a:rPr lang="en-US" b="1" dirty="0"/>
              <a:t>SEVEN </a:t>
            </a:r>
            <a:r>
              <a:rPr lang="en-US" dirty="0"/>
              <a:t>DAYS a WEEK.</a:t>
            </a:r>
            <a:endParaRPr lang="en-US" sz="1800" dirty="0"/>
          </a:p>
        </p:txBody>
      </p:sp>
      <p:pic>
        <p:nvPicPr>
          <p:cNvPr id="34" name="Picture 3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F21856A-20D6-8E01-39E3-C3999095D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6732" y="5552994"/>
            <a:ext cx="6196013" cy="920750"/>
          </a:xfrm>
          <a:prstGeom prst="rect">
            <a:avLst/>
          </a:prstGeom>
        </p:spPr>
      </p:pic>
      <p:pic>
        <p:nvPicPr>
          <p:cNvPr id="36" name="Picture 3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FE07C09-4779-FECD-5070-C841300F0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6729" y="4560805"/>
            <a:ext cx="6196013" cy="920750"/>
          </a:xfrm>
          <a:prstGeom prst="rect">
            <a:avLst/>
          </a:prstGeom>
        </p:spPr>
      </p:pic>
      <p:pic>
        <p:nvPicPr>
          <p:cNvPr id="37" name="Picture 36" descr="A black background with text&#10;&#10;Description automatically generated">
            <a:extLst>
              <a:ext uri="{FF2B5EF4-FFF2-40B4-BE49-F238E27FC236}">
                <a16:creationId xmlns:a16="http://schemas.microsoft.com/office/drawing/2014/main" id="{08E5A30A-BE75-AC91-B84D-FDC3EE855D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6729" y="3568614"/>
            <a:ext cx="6196013" cy="920750"/>
          </a:xfrm>
          <a:prstGeom prst="rect">
            <a:avLst/>
          </a:prstGeom>
        </p:spPr>
      </p:pic>
      <p:pic>
        <p:nvPicPr>
          <p:cNvPr id="38" name="Picture 3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C874BC8-FC40-6011-9D72-0A161D07A5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6729" y="2576428"/>
            <a:ext cx="6196013" cy="920750"/>
          </a:xfrm>
          <a:prstGeom prst="rect">
            <a:avLst/>
          </a:prstGeom>
        </p:spPr>
      </p:pic>
      <p:pic>
        <p:nvPicPr>
          <p:cNvPr id="39" name="Picture 38" descr="A black rectangle with blue text&#10;&#10;Description automatically generated">
            <a:extLst>
              <a:ext uri="{FF2B5EF4-FFF2-40B4-BE49-F238E27FC236}">
                <a16:creationId xmlns:a16="http://schemas.microsoft.com/office/drawing/2014/main" id="{A6D94D6B-A8A1-230B-D84F-3C9D6EFE16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6730" y="1584242"/>
            <a:ext cx="6196013" cy="920750"/>
          </a:xfrm>
          <a:prstGeom prst="rect">
            <a:avLst/>
          </a:prstGeom>
        </p:spPr>
      </p:pic>
      <p:pic>
        <p:nvPicPr>
          <p:cNvPr id="40" name="Picture 3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4B75981-DC88-20E1-566C-E36A3DA26B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6728" y="621020"/>
            <a:ext cx="6196013" cy="92075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100C903D-BC2A-4C62-1BE4-E7575A0E36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487490" y="5179347"/>
            <a:ext cx="1750626" cy="1426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993556-AA7B-BE6C-2AB6-5EBA1B6394CF}"/>
              </a:ext>
            </a:extLst>
          </p:cNvPr>
          <p:cNvSpPr txBox="1"/>
          <p:nvPr/>
        </p:nvSpPr>
        <p:spPr>
          <a:xfrm>
            <a:off x="9445557" y="671209"/>
            <a:ext cx="1400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EXPERT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EF8AE3-FB7A-B80C-2E72-CFAE066A846E}"/>
              </a:ext>
            </a:extLst>
          </p:cNvPr>
          <p:cNvSpPr txBox="1"/>
          <p:nvPr/>
        </p:nvSpPr>
        <p:spPr>
          <a:xfrm>
            <a:off x="9588229" y="1734839"/>
            <a:ext cx="1400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R.O.I.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E3AEF4-9C0B-9A28-C797-FFD55E4E94B4}"/>
              </a:ext>
            </a:extLst>
          </p:cNvPr>
          <p:cNvSpPr txBox="1"/>
          <p:nvPr/>
        </p:nvSpPr>
        <p:spPr>
          <a:xfrm>
            <a:off x="9588229" y="2655589"/>
            <a:ext cx="1400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ENJOY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F9E113-2A53-4E38-2B3B-4D0FB0D7ECB3}"/>
              </a:ext>
            </a:extLst>
          </p:cNvPr>
          <p:cNvSpPr txBox="1"/>
          <p:nvPr/>
        </p:nvSpPr>
        <p:spPr>
          <a:xfrm>
            <a:off x="9588228" y="3597586"/>
            <a:ext cx="1400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SERVICE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B8FE98-F64B-F05F-E1F6-6DD2D6B23FE0}"/>
              </a:ext>
            </a:extLst>
          </p:cNvPr>
          <p:cNvSpPr txBox="1"/>
          <p:nvPr/>
        </p:nvSpPr>
        <p:spPr>
          <a:xfrm>
            <a:off x="9588229" y="4682433"/>
            <a:ext cx="1400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STAND OUT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FEDBFD-D7CC-EB7A-F5FA-1552852B634D}"/>
              </a:ext>
            </a:extLst>
          </p:cNvPr>
          <p:cNvSpPr txBox="1"/>
          <p:nvPr/>
        </p:nvSpPr>
        <p:spPr>
          <a:xfrm>
            <a:off x="9821692" y="5652888"/>
            <a:ext cx="1400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RULES</a:t>
            </a:r>
          </a:p>
        </p:txBody>
      </p:sp>
    </p:spTree>
    <p:extLst>
      <p:ext uri="{BB962C8B-B14F-4D97-AF65-F5344CB8AC3E}">
        <p14:creationId xmlns:p14="http://schemas.microsoft.com/office/powerpoint/2010/main" val="4671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7B540C4E-CEB8-84DD-30C0-0302CEEA5F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9043" b="6163"/>
          <a:stretch/>
        </p:blipFill>
        <p:spPr bwMode="auto">
          <a:xfrm>
            <a:off x="0" y="225287"/>
            <a:ext cx="5214796" cy="663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013518A2-1CDF-8ADF-74E6-B5F1BE2DE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4915" y="842797"/>
            <a:ext cx="5951216" cy="1032081"/>
          </a:xfrm>
        </p:spPr>
        <p:txBody>
          <a:bodyPr>
            <a:normAutofit fontScale="90000"/>
          </a:bodyPr>
          <a:lstStyle/>
          <a:p>
            <a:r>
              <a:rPr lang="en-US" dirty="0"/>
              <a:t>Benefits of Understanding Workplace Motivators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E5E07B-8615-0EAD-6CAF-EB4CEBAD38E1}"/>
              </a:ext>
            </a:extLst>
          </p:cNvPr>
          <p:cNvSpPr txBox="1"/>
          <p:nvPr/>
        </p:nvSpPr>
        <p:spPr>
          <a:xfrm>
            <a:off x="5744915" y="2115404"/>
            <a:ext cx="595121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800"/>
              </a:spcAft>
              <a:buFont typeface="Wingdings" pitchFamily="2" charset="2"/>
              <a:buChar char="ü"/>
            </a:pPr>
            <a:r>
              <a:rPr lang="en-US" sz="1600" dirty="0"/>
              <a:t>Helps</a:t>
            </a:r>
            <a:r>
              <a:rPr lang="en-US" dirty="0"/>
              <a:t> to build stronger relationships </a:t>
            </a:r>
          </a:p>
          <a:p>
            <a:pPr marL="342900" indent="-342900">
              <a:spcAft>
                <a:spcPts val="1800"/>
              </a:spcAft>
              <a:buFont typeface="Wingdings" pitchFamily="2" charset="2"/>
              <a:buChar char="ü"/>
            </a:pPr>
            <a:r>
              <a:rPr lang="en-US" b="1" dirty="0"/>
              <a:t>Increases appreciation for what is important to others</a:t>
            </a:r>
          </a:p>
          <a:p>
            <a:pPr marL="342900" indent="-342900">
              <a:spcAft>
                <a:spcPts val="1800"/>
              </a:spcAft>
              <a:buFont typeface="Wingdings" pitchFamily="2" charset="2"/>
              <a:buChar char="ü"/>
            </a:pPr>
            <a:r>
              <a:rPr lang="en-US" dirty="0"/>
              <a:t>Helps you to include the viewpoint of others </a:t>
            </a:r>
          </a:p>
          <a:p>
            <a:pPr marL="342900" indent="-342900">
              <a:spcAft>
                <a:spcPts val="1800"/>
              </a:spcAft>
              <a:buFont typeface="Wingdings" pitchFamily="2" charset="2"/>
              <a:buChar char="ü"/>
            </a:pPr>
            <a:r>
              <a:rPr lang="en-US" b="1" dirty="0"/>
              <a:t>Allows you to communicate more effectively </a:t>
            </a:r>
          </a:p>
          <a:p>
            <a:pPr marL="342900" indent="-342900">
              <a:spcAft>
                <a:spcPts val="1800"/>
              </a:spcAft>
              <a:buFont typeface="Wingdings" pitchFamily="2" charset="2"/>
              <a:buChar char="ü"/>
            </a:pPr>
            <a:r>
              <a:rPr lang="en-US" dirty="0"/>
              <a:t>Raises satisfaction and fulfillment in work and life</a:t>
            </a:r>
          </a:p>
          <a:p>
            <a:pPr marL="342900" indent="-342900">
              <a:spcAft>
                <a:spcPts val="1800"/>
              </a:spcAft>
              <a:buFont typeface="Wingdings" pitchFamily="2" charset="2"/>
              <a:buChar char="ü"/>
            </a:pPr>
            <a:r>
              <a:rPr lang="en-US" b="1" dirty="0"/>
              <a:t>Assists in hiring people that will be engaged in the culture</a:t>
            </a:r>
          </a:p>
          <a:p>
            <a:pPr marL="342900" indent="-342900">
              <a:spcAft>
                <a:spcPts val="1800"/>
              </a:spcAft>
              <a:buFont typeface="Wingdings" pitchFamily="2" charset="2"/>
              <a:buChar char="ü"/>
            </a:pPr>
            <a:r>
              <a:rPr lang="en-US" dirty="0"/>
              <a:t>Supports managers to engage their staff and utilize their passions</a:t>
            </a:r>
          </a:p>
        </p:txBody>
      </p:sp>
    </p:spTree>
    <p:extLst>
      <p:ext uri="{BB962C8B-B14F-4D97-AF65-F5344CB8AC3E}">
        <p14:creationId xmlns:p14="http://schemas.microsoft.com/office/powerpoint/2010/main" val="26397773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E57D9-71AA-BED9-676A-D304194EC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716590"/>
            <a:ext cx="10850880" cy="1032081"/>
          </a:xfrm>
        </p:spPr>
        <p:txBody>
          <a:bodyPr/>
          <a:lstStyle/>
          <a:p>
            <a:r>
              <a:rPr lang="en-US" dirty="0"/>
              <a:t>At a base-level, we wonder…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3449B66A-6417-AFFF-1643-29075DB2A06F}"/>
              </a:ext>
            </a:extLst>
          </p:cNvPr>
          <p:cNvSpPr>
            <a:spLocks noChangeAspect="1"/>
          </p:cNvSpPr>
          <p:nvPr/>
        </p:nvSpPr>
        <p:spPr>
          <a:xfrm>
            <a:off x="502920" y="1988495"/>
            <a:ext cx="8686800" cy="679761"/>
          </a:xfrm>
          <a:custGeom>
            <a:avLst/>
            <a:gdLst>
              <a:gd name="connsiteX0" fmla="*/ 0 w 9982200"/>
              <a:gd name="connsiteY0" fmla="*/ 83949 h 503685"/>
              <a:gd name="connsiteX1" fmla="*/ 83949 w 9982200"/>
              <a:gd name="connsiteY1" fmla="*/ 0 h 503685"/>
              <a:gd name="connsiteX2" fmla="*/ 9898251 w 9982200"/>
              <a:gd name="connsiteY2" fmla="*/ 0 h 503685"/>
              <a:gd name="connsiteX3" fmla="*/ 9982200 w 9982200"/>
              <a:gd name="connsiteY3" fmla="*/ 83949 h 503685"/>
              <a:gd name="connsiteX4" fmla="*/ 9982200 w 9982200"/>
              <a:gd name="connsiteY4" fmla="*/ 419736 h 503685"/>
              <a:gd name="connsiteX5" fmla="*/ 9898251 w 9982200"/>
              <a:gd name="connsiteY5" fmla="*/ 503685 h 503685"/>
              <a:gd name="connsiteX6" fmla="*/ 83949 w 9982200"/>
              <a:gd name="connsiteY6" fmla="*/ 503685 h 503685"/>
              <a:gd name="connsiteX7" fmla="*/ 0 w 9982200"/>
              <a:gd name="connsiteY7" fmla="*/ 419736 h 503685"/>
              <a:gd name="connsiteX8" fmla="*/ 0 w 9982200"/>
              <a:gd name="connsiteY8" fmla="*/ 83949 h 50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82200" h="503685">
                <a:moveTo>
                  <a:pt x="0" y="83949"/>
                </a:moveTo>
                <a:cubicBezTo>
                  <a:pt x="0" y="37585"/>
                  <a:pt x="37585" y="0"/>
                  <a:pt x="83949" y="0"/>
                </a:cubicBezTo>
                <a:lnTo>
                  <a:pt x="9898251" y="0"/>
                </a:lnTo>
                <a:cubicBezTo>
                  <a:pt x="9944615" y="0"/>
                  <a:pt x="9982200" y="37585"/>
                  <a:pt x="9982200" y="83949"/>
                </a:cubicBezTo>
                <a:lnTo>
                  <a:pt x="9982200" y="419736"/>
                </a:lnTo>
                <a:cubicBezTo>
                  <a:pt x="9982200" y="466100"/>
                  <a:pt x="9944615" y="503685"/>
                  <a:pt x="9898251" y="503685"/>
                </a:cubicBezTo>
                <a:lnTo>
                  <a:pt x="83949" y="503685"/>
                </a:lnTo>
                <a:cubicBezTo>
                  <a:pt x="37585" y="503685"/>
                  <a:pt x="0" y="466100"/>
                  <a:pt x="0" y="419736"/>
                </a:cubicBezTo>
                <a:lnTo>
                  <a:pt x="0" y="839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598" tIns="104598" rIns="104598" bIns="104598" numCol="1" spcCol="1270" anchor="ctr" anchorCtr="0">
            <a:noAutofit/>
          </a:bodyPr>
          <a:lstStyle/>
          <a:p>
            <a:pPr marL="0" lvl="0" indent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solidFill>
                  <a:schemeClr val="tx1"/>
                </a:solidFill>
              </a:rPr>
              <a:t>  "What am I here for in this world? 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78A50AA-F1F7-411C-6A35-4519332F157B}"/>
              </a:ext>
            </a:extLst>
          </p:cNvPr>
          <p:cNvSpPr>
            <a:spLocks noChangeAspect="1"/>
          </p:cNvSpPr>
          <p:nvPr/>
        </p:nvSpPr>
        <p:spPr>
          <a:xfrm>
            <a:off x="502921" y="2761121"/>
            <a:ext cx="8647171" cy="676656"/>
          </a:xfrm>
          <a:custGeom>
            <a:avLst/>
            <a:gdLst>
              <a:gd name="connsiteX0" fmla="*/ 0 w 9982200"/>
              <a:gd name="connsiteY0" fmla="*/ 83949 h 503685"/>
              <a:gd name="connsiteX1" fmla="*/ 83949 w 9982200"/>
              <a:gd name="connsiteY1" fmla="*/ 0 h 503685"/>
              <a:gd name="connsiteX2" fmla="*/ 9898251 w 9982200"/>
              <a:gd name="connsiteY2" fmla="*/ 0 h 503685"/>
              <a:gd name="connsiteX3" fmla="*/ 9982200 w 9982200"/>
              <a:gd name="connsiteY3" fmla="*/ 83949 h 503685"/>
              <a:gd name="connsiteX4" fmla="*/ 9982200 w 9982200"/>
              <a:gd name="connsiteY4" fmla="*/ 419736 h 503685"/>
              <a:gd name="connsiteX5" fmla="*/ 9898251 w 9982200"/>
              <a:gd name="connsiteY5" fmla="*/ 503685 h 503685"/>
              <a:gd name="connsiteX6" fmla="*/ 83949 w 9982200"/>
              <a:gd name="connsiteY6" fmla="*/ 503685 h 503685"/>
              <a:gd name="connsiteX7" fmla="*/ 0 w 9982200"/>
              <a:gd name="connsiteY7" fmla="*/ 419736 h 503685"/>
              <a:gd name="connsiteX8" fmla="*/ 0 w 9982200"/>
              <a:gd name="connsiteY8" fmla="*/ 83949 h 50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82200" h="503685">
                <a:moveTo>
                  <a:pt x="0" y="83949"/>
                </a:moveTo>
                <a:cubicBezTo>
                  <a:pt x="0" y="37585"/>
                  <a:pt x="37585" y="0"/>
                  <a:pt x="83949" y="0"/>
                </a:cubicBezTo>
                <a:lnTo>
                  <a:pt x="9898251" y="0"/>
                </a:lnTo>
                <a:cubicBezTo>
                  <a:pt x="9944615" y="0"/>
                  <a:pt x="9982200" y="37585"/>
                  <a:pt x="9982200" y="83949"/>
                </a:cubicBezTo>
                <a:lnTo>
                  <a:pt x="9982200" y="419736"/>
                </a:lnTo>
                <a:cubicBezTo>
                  <a:pt x="9982200" y="466100"/>
                  <a:pt x="9944615" y="503685"/>
                  <a:pt x="9898251" y="503685"/>
                </a:cubicBezTo>
                <a:lnTo>
                  <a:pt x="83949" y="503685"/>
                </a:lnTo>
                <a:cubicBezTo>
                  <a:pt x="37585" y="503685"/>
                  <a:pt x="0" y="466100"/>
                  <a:pt x="0" y="419736"/>
                </a:cubicBezTo>
                <a:lnTo>
                  <a:pt x="0" y="83949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598" tIns="104598" rIns="104598" bIns="104598" numCol="1" spcCol="1270" anchor="ctr" anchorCtr="0">
            <a:noAutofit/>
          </a:bodyPr>
          <a:lstStyle/>
          <a:p>
            <a:pPr marL="0" lvl="0" indent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solidFill>
                  <a:schemeClr val="tx1"/>
                </a:solidFill>
              </a:rPr>
              <a:t>  Why do I work for this organization?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E38E004F-B185-4180-F247-DF12C6F3B599}"/>
              </a:ext>
            </a:extLst>
          </p:cNvPr>
          <p:cNvSpPr>
            <a:spLocks noChangeAspect="1"/>
          </p:cNvSpPr>
          <p:nvPr/>
        </p:nvSpPr>
        <p:spPr>
          <a:xfrm>
            <a:off x="502921" y="3530642"/>
            <a:ext cx="8647171" cy="676656"/>
          </a:xfrm>
          <a:custGeom>
            <a:avLst/>
            <a:gdLst>
              <a:gd name="connsiteX0" fmla="*/ 0 w 9982200"/>
              <a:gd name="connsiteY0" fmla="*/ 83949 h 503685"/>
              <a:gd name="connsiteX1" fmla="*/ 83949 w 9982200"/>
              <a:gd name="connsiteY1" fmla="*/ 0 h 503685"/>
              <a:gd name="connsiteX2" fmla="*/ 9898251 w 9982200"/>
              <a:gd name="connsiteY2" fmla="*/ 0 h 503685"/>
              <a:gd name="connsiteX3" fmla="*/ 9982200 w 9982200"/>
              <a:gd name="connsiteY3" fmla="*/ 83949 h 503685"/>
              <a:gd name="connsiteX4" fmla="*/ 9982200 w 9982200"/>
              <a:gd name="connsiteY4" fmla="*/ 419736 h 503685"/>
              <a:gd name="connsiteX5" fmla="*/ 9898251 w 9982200"/>
              <a:gd name="connsiteY5" fmla="*/ 503685 h 503685"/>
              <a:gd name="connsiteX6" fmla="*/ 83949 w 9982200"/>
              <a:gd name="connsiteY6" fmla="*/ 503685 h 503685"/>
              <a:gd name="connsiteX7" fmla="*/ 0 w 9982200"/>
              <a:gd name="connsiteY7" fmla="*/ 419736 h 503685"/>
              <a:gd name="connsiteX8" fmla="*/ 0 w 9982200"/>
              <a:gd name="connsiteY8" fmla="*/ 83949 h 50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82200" h="503685">
                <a:moveTo>
                  <a:pt x="0" y="83949"/>
                </a:moveTo>
                <a:cubicBezTo>
                  <a:pt x="0" y="37585"/>
                  <a:pt x="37585" y="0"/>
                  <a:pt x="83949" y="0"/>
                </a:cubicBezTo>
                <a:lnTo>
                  <a:pt x="9898251" y="0"/>
                </a:lnTo>
                <a:cubicBezTo>
                  <a:pt x="9944615" y="0"/>
                  <a:pt x="9982200" y="37585"/>
                  <a:pt x="9982200" y="83949"/>
                </a:cubicBezTo>
                <a:lnTo>
                  <a:pt x="9982200" y="419736"/>
                </a:lnTo>
                <a:cubicBezTo>
                  <a:pt x="9982200" y="466100"/>
                  <a:pt x="9944615" y="503685"/>
                  <a:pt x="9898251" y="503685"/>
                </a:cubicBezTo>
                <a:lnTo>
                  <a:pt x="83949" y="503685"/>
                </a:lnTo>
                <a:cubicBezTo>
                  <a:pt x="37585" y="503685"/>
                  <a:pt x="0" y="466100"/>
                  <a:pt x="0" y="419736"/>
                </a:cubicBezTo>
                <a:lnTo>
                  <a:pt x="0" y="8394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598" tIns="104598" rIns="104598" bIns="104598" numCol="1" spcCol="1270" anchor="ctr" anchorCtr="0">
            <a:noAutofit/>
          </a:bodyPr>
          <a:lstStyle/>
          <a:p>
            <a:pPr marL="0" lvl="0" indent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solidFill>
                  <a:schemeClr val="bg1"/>
                </a:solidFill>
              </a:rPr>
              <a:t>  How can this organization help me fulfill my meaning in the world?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9B249A66-B45E-A014-C694-5CFEEDF980C3}"/>
              </a:ext>
            </a:extLst>
          </p:cNvPr>
          <p:cNvSpPr>
            <a:spLocks noChangeAspect="1"/>
          </p:cNvSpPr>
          <p:nvPr/>
        </p:nvSpPr>
        <p:spPr>
          <a:xfrm>
            <a:off x="502921" y="4304596"/>
            <a:ext cx="8647171" cy="676656"/>
          </a:xfrm>
          <a:custGeom>
            <a:avLst/>
            <a:gdLst>
              <a:gd name="connsiteX0" fmla="*/ 0 w 9982200"/>
              <a:gd name="connsiteY0" fmla="*/ 83949 h 503685"/>
              <a:gd name="connsiteX1" fmla="*/ 83949 w 9982200"/>
              <a:gd name="connsiteY1" fmla="*/ 0 h 503685"/>
              <a:gd name="connsiteX2" fmla="*/ 9898251 w 9982200"/>
              <a:gd name="connsiteY2" fmla="*/ 0 h 503685"/>
              <a:gd name="connsiteX3" fmla="*/ 9982200 w 9982200"/>
              <a:gd name="connsiteY3" fmla="*/ 83949 h 503685"/>
              <a:gd name="connsiteX4" fmla="*/ 9982200 w 9982200"/>
              <a:gd name="connsiteY4" fmla="*/ 419736 h 503685"/>
              <a:gd name="connsiteX5" fmla="*/ 9898251 w 9982200"/>
              <a:gd name="connsiteY5" fmla="*/ 503685 h 503685"/>
              <a:gd name="connsiteX6" fmla="*/ 83949 w 9982200"/>
              <a:gd name="connsiteY6" fmla="*/ 503685 h 503685"/>
              <a:gd name="connsiteX7" fmla="*/ 0 w 9982200"/>
              <a:gd name="connsiteY7" fmla="*/ 419736 h 503685"/>
              <a:gd name="connsiteX8" fmla="*/ 0 w 9982200"/>
              <a:gd name="connsiteY8" fmla="*/ 83949 h 50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82200" h="503685">
                <a:moveTo>
                  <a:pt x="0" y="83949"/>
                </a:moveTo>
                <a:cubicBezTo>
                  <a:pt x="0" y="37585"/>
                  <a:pt x="37585" y="0"/>
                  <a:pt x="83949" y="0"/>
                </a:cubicBezTo>
                <a:lnTo>
                  <a:pt x="9898251" y="0"/>
                </a:lnTo>
                <a:cubicBezTo>
                  <a:pt x="9944615" y="0"/>
                  <a:pt x="9982200" y="37585"/>
                  <a:pt x="9982200" y="83949"/>
                </a:cubicBezTo>
                <a:lnTo>
                  <a:pt x="9982200" y="419736"/>
                </a:lnTo>
                <a:cubicBezTo>
                  <a:pt x="9982200" y="466100"/>
                  <a:pt x="9944615" y="503685"/>
                  <a:pt x="9898251" y="503685"/>
                </a:cubicBezTo>
                <a:lnTo>
                  <a:pt x="83949" y="503685"/>
                </a:lnTo>
                <a:cubicBezTo>
                  <a:pt x="37585" y="503685"/>
                  <a:pt x="0" y="466100"/>
                  <a:pt x="0" y="419736"/>
                </a:cubicBezTo>
                <a:lnTo>
                  <a:pt x="0" y="8394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598" tIns="104598" rIns="104598" bIns="104598" numCol="1" spcCol="1270" anchor="ctr" anchorCtr="0">
            <a:noAutofit/>
          </a:bodyPr>
          <a:lstStyle/>
          <a:p>
            <a:pPr marL="0" lvl="0" indent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/>
              <a:t>  How can I help this organization help me fulfill my meaning in the world?”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C54D1E8-A1F8-B681-A006-67B7325783D8}"/>
              </a:ext>
            </a:extLst>
          </p:cNvPr>
          <p:cNvSpPr>
            <a:spLocks noChangeAspect="1"/>
          </p:cNvSpPr>
          <p:nvPr/>
        </p:nvSpPr>
        <p:spPr>
          <a:xfrm>
            <a:off x="502920" y="5078550"/>
            <a:ext cx="8686800" cy="676656"/>
          </a:xfrm>
          <a:custGeom>
            <a:avLst/>
            <a:gdLst>
              <a:gd name="connsiteX0" fmla="*/ 0 w 9982200"/>
              <a:gd name="connsiteY0" fmla="*/ 83949 h 503685"/>
              <a:gd name="connsiteX1" fmla="*/ 83949 w 9982200"/>
              <a:gd name="connsiteY1" fmla="*/ 0 h 503685"/>
              <a:gd name="connsiteX2" fmla="*/ 9898251 w 9982200"/>
              <a:gd name="connsiteY2" fmla="*/ 0 h 503685"/>
              <a:gd name="connsiteX3" fmla="*/ 9982200 w 9982200"/>
              <a:gd name="connsiteY3" fmla="*/ 83949 h 503685"/>
              <a:gd name="connsiteX4" fmla="*/ 9982200 w 9982200"/>
              <a:gd name="connsiteY4" fmla="*/ 419736 h 503685"/>
              <a:gd name="connsiteX5" fmla="*/ 9898251 w 9982200"/>
              <a:gd name="connsiteY5" fmla="*/ 503685 h 503685"/>
              <a:gd name="connsiteX6" fmla="*/ 83949 w 9982200"/>
              <a:gd name="connsiteY6" fmla="*/ 503685 h 503685"/>
              <a:gd name="connsiteX7" fmla="*/ 0 w 9982200"/>
              <a:gd name="connsiteY7" fmla="*/ 419736 h 503685"/>
              <a:gd name="connsiteX8" fmla="*/ 0 w 9982200"/>
              <a:gd name="connsiteY8" fmla="*/ 83949 h 50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82200" h="503685">
                <a:moveTo>
                  <a:pt x="0" y="83949"/>
                </a:moveTo>
                <a:cubicBezTo>
                  <a:pt x="0" y="37585"/>
                  <a:pt x="37585" y="0"/>
                  <a:pt x="83949" y="0"/>
                </a:cubicBezTo>
                <a:lnTo>
                  <a:pt x="9898251" y="0"/>
                </a:lnTo>
                <a:cubicBezTo>
                  <a:pt x="9944615" y="0"/>
                  <a:pt x="9982200" y="37585"/>
                  <a:pt x="9982200" y="83949"/>
                </a:cubicBezTo>
                <a:lnTo>
                  <a:pt x="9982200" y="419736"/>
                </a:lnTo>
                <a:cubicBezTo>
                  <a:pt x="9982200" y="466100"/>
                  <a:pt x="9944615" y="503685"/>
                  <a:pt x="9898251" y="503685"/>
                </a:cubicBezTo>
                <a:lnTo>
                  <a:pt x="83949" y="503685"/>
                </a:lnTo>
                <a:cubicBezTo>
                  <a:pt x="37585" y="503685"/>
                  <a:pt x="0" y="466100"/>
                  <a:pt x="0" y="419736"/>
                </a:cubicBezTo>
                <a:lnTo>
                  <a:pt x="0" y="8394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548" tIns="85548" rIns="85548" bIns="85548" numCol="1" spcCol="1270" anchor="ctr" anchorCtr="0">
            <a:noAutofit/>
          </a:bodyPr>
          <a:lstStyle/>
          <a:p>
            <a:pPr marL="0" lvl="0" indent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>
                <a:solidFill>
                  <a:schemeClr val="tx2"/>
                </a:solidFill>
              </a:rPr>
              <a:t>  — Dr. Robert S. Hartman, Founder of the Science of Axiology, 1960’s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C4EF6C8-F4F3-878E-7063-441F1B030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01666" y="2635786"/>
            <a:ext cx="1987413" cy="192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7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02A6F-E072-4A05-566C-3CB502445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42B04-B9A2-6858-A025-02A65E8D6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7869"/>
            <a:ext cx="11151637" cy="1032081"/>
          </a:xfrm>
        </p:spPr>
        <p:txBody>
          <a:bodyPr>
            <a:normAutofit fontScale="90000"/>
          </a:bodyPr>
          <a:lstStyle/>
          <a:p>
            <a:r>
              <a:rPr lang="en-US" dirty="0"/>
              <a:t>Action Handout – One Action Each for Self and Work</a:t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2" descr="Image concept by Tara Ahmed">
            <a:extLst>
              <a:ext uri="{FF2B5EF4-FFF2-40B4-BE49-F238E27FC236}">
                <a16:creationId xmlns:a16="http://schemas.microsoft.com/office/drawing/2014/main" id="{76665EEB-C801-4512-0A32-2F5035EBA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679" y="4545600"/>
            <a:ext cx="2444322" cy="1807316"/>
          </a:xfrm>
          <a:prstGeom prst="rect">
            <a:avLst/>
          </a:prstGeom>
          <a:noFill/>
          <a:ln>
            <a:solidFill>
              <a:srgbClr val="D43C6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5EDFBC-D1D4-5C29-AE57-AA670F588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5679" y="1030105"/>
            <a:ext cx="2444322" cy="1032081"/>
          </a:xfrm>
          <a:prstGeom prst="rect">
            <a:avLst/>
          </a:prstGeom>
          <a:ln>
            <a:solidFill>
              <a:srgbClr val="D43C6F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AD6FA8-84BE-D808-6634-9BD3A4704B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1421" y="2243067"/>
            <a:ext cx="1952837" cy="1991022"/>
          </a:xfrm>
          <a:prstGeom prst="rect">
            <a:avLst/>
          </a:prstGeom>
          <a:ln>
            <a:solidFill>
              <a:srgbClr val="D43C6F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602AE9-2DF7-61B1-DAAB-8CE0E2D7E3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8780" y="881165"/>
            <a:ext cx="4450312" cy="5701026"/>
          </a:xfrm>
          <a:prstGeom prst="rect">
            <a:avLst/>
          </a:prstGeom>
          <a:ln>
            <a:solidFill>
              <a:srgbClr val="D43C6F"/>
            </a:solidFill>
          </a:ln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2D91553-8C29-9E86-8831-81A2BEBF1C82}"/>
              </a:ext>
            </a:extLst>
          </p:cNvPr>
          <p:cNvCxnSpPr/>
          <p:nvPr/>
        </p:nvCxnSpPr>
        <p:spPr>
          <a:xfrm>
            <a:off x="862702" y="4791270"/>
            <a:ext cx="914400" cy="914400"/>
          </a:xfrm>
          <a:prstGeom prst="straightConnector1">
            <a:avLst/>
          </a:prstGeom>
          <a:ln w="57150">
            <a:solidFill>
              <a:srgbClr val="D43C6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71A9786-9FBE-391A-0B72-33E7A435C278}"/>
              </a:ext>
            </a:extLst>
          </p:cNvPr>
          <p:cNvCxnSpPr/>
          <p:nvPr/>
        </p:nvCxnSpPr>
        <p:spPr>
          <a:xfrm>
            <a:off x="838200" y="5229531"/>
            <a:ext cx="914400" cy="914400"/>
          </a:xfrm>
          <a:prstGeom prst="straightConnector1">
            <a:avLst/>
          </a:prstGeom>
          <a:ln w="57150">
            <a:solidFill>
              <a:srgbClr val="D43C6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89749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Rectangle 43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43" name="Rectangle 44"/>
          <p:cNvSpPr>
            <a:spLocks noChangeArrowheads="1"/>
          </p:cNvSpPr>
          <p:nvPr/>
        </p:nvSpPr>
        <p:spPr bwMode="auto">
          <a:xfrm>
            <a:off x="282631" y="210189"/>
            <a:ext cx="1087348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en-US" dirty="0">
                <a:latin typeface="Arial" panose="020B0604020202020204" pitchFamily="34" charset="0"/>
              </a:rPr>
            </a:br>
            <a:r>
              <a:rPr lang="en-US" sz="3600" dirty="0">
                <a:latin typeface="+mj-lt"/>
              </a:rPr>
              <a:t>For Your #1 and #2 – For More Gas in </a:t>
            </a:r>
            <a:r>
              <a:rPr lang="en-US" sz="3600" b="1" dirty="0">
                <a:latin typeface="+mj-lt"/>
              </a:rPr>
              <a:t>Your</a:t>
            </a:r>
            <a:r>
              <a:rPr lang="en-US" sz="3600" dirty="0">
                <a:latin typeface="+mj-lt"/>
              </a:rPr>
              <a:t> Tank</a:t>
            </a:r>
            <a:r>
              <a:rPr lang="en-US" sz="1800" dirty="0"/>
              <a:t>…</a:t>
            </a:r>
            <a:endParaRPr lang="en-US" altLang="en-US" sz="4000" dirty="0">
              <a:latin typeface="Arial" panose="020B0604020202020204" pitchFamily="34" charset="0"/>
            </a:endParaRPr>
          </a:p>
        </p:txBody>
      </p:sp>
      <p:sp>
        <p:nvSpPr>
          <p:cNvPr id="1044" name="Rectangle 62"/>
          <p:cNvSpPr>
            <a:spLocks noChangeArrowheads="1"/>
          </p:cNvSpPr>
          <p:nvPr/>
        </p:nvSpPr>
        <p:spPr bwMode="auto">
          <a:xfrm>
            <a:off x="1524001" y="7198668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60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45" name="Rectangle 73"/>
          <p:cNvSpPr>
            <a:spLocks noChangeArrowheads="1"/>
          </p:cNvSpPr>
          <p:nvPr/>
        </p:nvSpPr>
        <p:spPr bwMode="auto">
          <a:xfrm>
            <a:off x="1524001" y="12616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7D00C554-CF62-B442-A5DC-4FA3779A1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625" y="3869755"/>
            <a:ext cx="11504815" cy="668182"/>
          </a:xfrm>
          <a:prstGeom prst="rect">
            <a:avLst/>
          </a:prstGeom>
          <a:solidFill>
            <a:srgbClr val="009FB3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52121" tIns="26060" rIns="52121" bIns="26060" numCol="1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Social/Altruistic. </a:t>
            </a:r>
            <a:r>
              <a:rPr lang="en-US" sz="2000" i="1" dirty="0">
                <a:solidFill>
                  <a:schemeClr val="bg1"/>
                </a:solidFill>
              </a:rPr>
              <a:t>Do you have time to </a:t>
            </a:r>
            <a:r>
              <a:rPr lang="en-US" sz="2000" b="1" i="1" dirty="0">
                <a:solidFill>
                  <a:schemeClr val="bg1"/>
                </a:solidFill>
              </a:rPr>
              <a:t>coach, counsel, support</a:t>
            </a:r>
            <a:r>
              <a:rPr lang="en-US" sz="2000" i="1" dirty="0">
                <a:solidFill>
                  <a:schemeClr val="bg1"/>
                </a:solidFill>
              </a:rPr>
              <a:t>, and help others?  Are you involved in organizations with </a:t>
            </a:r>
            <a:r>
              <a:rPr lang="en-US" sz="2000" b="1" i="1" dirty="0">
                <a:solidFill>
                  <a:schemeClr val="bg1"/>
                </a:solidFill>
              </a:rPr>
              <a:t>causes you care about</a:t>
            </a:r>
            <a:r>
              <a:rPr lang="en-US" sz="2000" i="1" dirty="0">
                <a:solidFill>
                  <a:schemeClr val="bg1"/>
                </a:solidFill>
              </a:rPr>
              <a:t>?</a:t>
            </a:r>
            <a:endParaRPr lang="en-US" altLang="en-US" sz="44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C8FE36-DDAB-4A74-A5C9-90C0F92D85D9}"/>
              </a:ext>
            </a:extLst>
          </p:cNvPr>
          <p:cNvSpPr txBox="1"/>
          <p:nvPr/>
        </p:nvSpPr>
        <p:spPr>
          <a:xfrm>
            <a:off x="9467557" y="5913372"/>
            <a:ext cx="2094914" cy="7125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98CCCF82-2C7F-2C41-8E6D-429AE4D8F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626" y="2896541"/>
            <a:ext cx="11504815" cy="668182"/>
          </a:xfrm>
          <a:prstGeom prst="rect">
            <a:avLst/>
          </a:prstGeom>
          <a:solidFill>
            <a:srgbClr val="211F21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52121" tIns="26060" rIns="52121" bIns="26060" numCol="1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Individualistic/Political.</a:t>
            </a:r>
            <a:r>
              <a:rPr lang="en-US" altLang="en-US" sz="2000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>
                <a:solidFill>
                  <a:schemeClr val="bg1"/>
                </a:solidFill>
              </a:rPr>
              <a:t>Are you able to lead and </a:t>
            </a:r>
            <a:r>
              <a:rPr lang="en-US" sz="2000" b="1" i="1" dirty="0">
                <a:solidFill>
                  <a:schemeClr val="bg1"/>
                </a:solidFill>
              </a:rPr>
              <a:t>be out front</a:t>
            </a:r>
            <a:r>
              <a:rPr lang="en-US" sz="2000" i="1" dirty="0">
                <a:solidFill>
                  <a:schemeClr val="bg1"/>
                </a:solidFill>
              </a:rPr>
              <a:t>?  Are you able to </a:t>
            </a:r>
            <a:r>
              <a:rPr lang="en-US" sz="2000" b="1" i="1" dirty="0">
                <a:solidFill>
                  <a:schemeClr val="bg1"/>
                </a:solidFill>
              </a:rPr>
              <a:t>advance</a:t>
            </a:r>
            <a:r>
              <a:rPr lang="en-US" sz="2000" i="1" dirty="0">
                <a:solidFill>
                  <a:schemeClr val="bg1"/>
                </a:solidFill>
              </a:rPr>
              <a:t> and receive recognition? In what ways can you be the </a:t>
            </a:r>
            <a:r>
              <a:rPr lang="en-US" sz="2000" b="1" i="1" dirty="0">
                <a:solidFill>
                  <a:schemeClr val="bg1"/>
                </a:solidFill>
              </a:rPr>
              <a:t>spokesperson</a:t>
            </a:r>
            <a:r>
              <a:rPr lang="en-US" sz="2000" i="1" dirty="0">
                <a:solidFill>
                  <a:schemeClr val="bg1"/>
                </a:solidFill>
              </a:rPr>
              <a:t>?</a:t>
            </a:r>
            <a:r>
              <a:rPr lang="en-US" altLang="en-US" sz="2000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</a:t>
            </a:r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id="{56DDC813-EF1E-F14C-9044-714290AB2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627" y="2015030"/>
            <a:ext cx="11504815" cy="668182"/>
          </a:xfrm>
          <a:prstGeom prst="rect">
            <a:avLst/>
          </a:prstGeom>
          <a:solidFill>
            <a:srgbClr val="F1B526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52121" tIns="26060" rIns="52121" bIns="26060" numCol="1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Utilitarian/Economic.  </a:t>
            </a:r>
            <a:r>
              <a:rPr lang="en-US" sz="2000" i="1" dirty="0">
                <a:solidFill>
                  <a:schemeClr val="bg1"/>
                </a:solidFill>
              </a:rPr>
              <a:t>Are your long hours paying off?  Are you able to </a:t>
            </a:r>
            <a:r>
              <a:rPr lang="en-US" sz="2000" b="1" i="1" dirty="0">
                <a:solidFill>
                  <a:schemeClr val="bg1"/>
                </a:solidFill>
              </a:rPr>
              <a:t>make more and get more results?</a:t>
            </a:r>
            <a:r>
              <a:rPr lang="en-US" sz="2000" i="1" dirty="0">
                <a:solidFill>
                  <a:schemeClr val="bg1"/>
                </a:solidFill>
              </a:rPr>
              <a:t> Are you helping track </a:t>
            </a:r>
            <a:r>
              <a:rPr lang="en-US" sz="2000" b="1" i="1" dirty="0">
                <a:solidFill>
                  <a:schemeClr val="bg1"/>
                </a:solidFill>
              </a:rPr>
              <a:t>ROI and eliminate waste </a:t>
            </a:r>
            <a:r>
              <a:rPr lang="en-US" sz="2000" i="1" dirty="0">
                <a:solidFill>
                  <a:schemeClr val="bg1"/>
                </a:solidFill>
              </a:rPr>
              <a:t>of time and resources?</a:t>
            </a:r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FB559823-EA4F-904C-A338-C1A9792AE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628" y="1141570"/>
            <a:ext cx="11504815" cy="668182"/>
          </a:xfrm>
          <a:prstGeom prst="rect">
            <a:avLst/>
          </a:prstGeom>
          <a:solidFill>
            <a:srgbClr val="993129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52121" tIns="26060" rIns="52121" bIns="26060" numCol="1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Theoretical/Knowledge. </a:t>
            </a:r>
            <a:r>
              <a:rPr lang="en-US" sz="2000" i="1" dirty="0">
                <a:solidFill>
                  <a:schemeClr val="bg1"/>
                </a:solidFill>
              </a:rPr>
              <a:t>Are you </a:t>
            </a:r>
            <a:r>
              <a:rPr lang="en-US" sz="2000" b="1" i="1" dirty="0">
                <a:solidFill>
                  <a:schemeClr val="bg1"/>
                </a:solidFill>
              </a:rPr>
              <a:t>learning new </a:t>
            </a:r>
            <a:r>
              <a:rPr lang="en-US" sz="2000" i="1" dirty="0">
                <a:solidFill>
                  <a:schemeClr val="bg1"/>
                </a:solidFill>
              </a:rPr>
              <a:t>things and able to </a:t>
            </a:r>
            <a:r>
              <a:rPr lang="en-US" sz="2000" b="1" i="1" dirty="0">
                <a:solidFill>
                  <a:schemeClr val="bg1"/>
                </a:solidFill>
              </a:rPr>
              <a:t>solve problems </a:t>
            </a:r>
            <a:r>
              <a:rPr lang="en-US" sz="2000" i="1" dirty="0">
                <a:solidFill>
                  <a:schemeClr val="bg1"/>
                </a:solidFill>
              </a:rPr>
              <a:t>every day?  Are you working on becoming an </a:t>
            </a:r>
            <a:r>
              <a:rPr lang="en-US" sz="2000" b="1" i="1" dirty="0">
                <a:solidFill>
                  <a:schemeClr val="bg1"/>
                </a:solidFill>
              </a:rPr>
              <a:t>expert</a:t>
            </a:r>
            <a:r>
              <a:rPr lang="en-US" sz="2000" i="1" dirty="0">
                <a:solidFill>
                  <a:schemeClr val="bg1"/>
                </a:solidFill>
              </a:rPr>
              <a:t> in something? </a:t>
            </a:r>
            <a:endParaRPr lang="en-US" altLang="en-US" sz="20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 Box 6">
            <a:extLst>
              <a:ext uri="{FF2B5EF4-FFF2-40B4-BE49-F238E27FC236}">
                <a16:creationId xmlns:a16="http://schemas.microsoft.com/office/drawing/2014/main" id="{B605D474-EE66-F64E-B50B-2805DB72C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629" y="4842970"/>
            <a:ext cx="11504815" cy="703999"/>
          </a:xfrm>
          <a:prstGeom prst="rect">
            <a:avLst/>
          </a:prstGeom>
          <a:solidFill>
            <a:srgbClr val="5C5BA2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52121" tIns="26060" rIns="52121" bIns="2606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Aesthetic. </a:t>
            </a:r>
            <a:r>
              <a:rPr lang="en-US" sz="2000" i="1" dirty="0">
                <a:solidFill>
                  <a:schemeClr val="bg1"/>
                </a:solidFill>
              </a:rPr>
              <a:t>Are you able to </a:t>
            </a:r>
            <a:r>
              <a:rPr lang="en-US" sz="2000" b="1" i="1" dirty="0">
                <a:solidFill>
                  <a:schemeClr val="bg1"/>
                </a:solidFill>
              </a:rPr>
              <a:t>correct imbalances </a:t>
            </a:r>
            <a:r>
              <a:rPr lang="en-US" sz="2000" i="1" dirty="0">
                <a:solidFill>
                  <a:schemeClr val="bg1"/>
                </a:solidFill>
              </a:rPr>
              <a:t>in the business?  Are you able to express your creative interests and </a:t>
            </a:r>
            <a:r>
              <a:rPr lang="en-US" sz="2000" b="1" i="1" dirty="0">
                <a:solidFill>
                  <a:schemeClr val="bg1"/>
                </a:solidFill>
              </a:rPr>
              <a:t>explore self-improvement</a:t>
            </a:r>
            <a:r>
              <a:rPr lang="en-US" sz="2000" i="1" dirty="0">
                <a:solidFill>
                  <a:schemeClr val="bg1"/>
                </a:solidFill>
              </a:rPr>
              <a:t>?  </a:t>
            </a:r>
            <a:endParaRPr lang="en-US" altLang="en-US" sz="440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3B0040-DFF5-420D-BAE7-846C380D567C}"/>
              </a:ext>
            </a:extLst>
          </p:cNvPr>
          <p:cNvSpPr txBox="1"/>
          <p:nvPr/>
        </p:nvSpPr>
        <p:spPr>
          <a:xfrm>
            <a:off x="629529" y="5996497"/>
            <a:ext cx="7144042" cy="8141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58CB1988-B81A-924C-8F2E-70821AD7EF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629" y="5798807"/>
            <a:ext cx="11504815" cy="668182"/>
          </a:xfrm>
          <a:prstGeom prst="rect">
            <a:avLst/>
          </a:prstGeom>
          <a:solidFill>
            <a:srgbClr val="909193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52121" tIns="26060" rIns="52121" bIns="2606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z="2000" b="1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Traditional/Regulatory.</a:t>
            </a:r>
            <a:r>
              <a:rPr lang="en-US" altLang="en-US" sz="200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/>
              <a:t> </a:t>
            </a:r>
            <a:r>
              <a:rPr lang="en-US" sz="2000" i="1" dirty="0">
                <a:solidFill>
                  <a:schemeClr val="bg1"/>
                </a:solidFill>
              </a:rPr>
              <a:t>Are you able to </a:t>
            </a:r>
            <a:r>
              <a:rPr lang="en-US" sz="2000" b="1" i="1" dirty="0">
                <a:solidFill>
                  <a:schemeClr val="bg1"/>
                </a:solidFill>
              </a:rPr>
              <a:t>enforce order and structure </a:t>
            </a:r>
            <a:r>
              <a:rPr lang="en-US" sz="2000" i="1" dirty="0">
                <a:solidFill>
                  <a:schemeClr val="bg1"/>
                </a:solidFill>
              </a:rPr>
              <a:t>in your world via policy, meetings, processes, and tradition?  Are you able to </a:t>
            </a:r>
            <a:r>
              <a:rPr lang="en-US" sz="2000" b="1" i="1" dirty="0">
                <a:solidFill>
                  <a:schemeClr val="bg1"/>
                </a:solidFill>
              </a:rPr>
              <a:t>stand by and share your beliefs</a:t>
            </a:r>
            <a:r>
              <a:rPr lang="en-US" sz="2000" i="1" dirty="0">
                <a:solidFill>
                  <a:schemeClr val="bg1"/>
                </a:solidFill>
              </a:rPr>
              <a:t>?</a:t>
            </a:r>
            <a:endParaRPr lang="en-US" altLang="en-US" sz="1600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79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A1FA8-184B-E720-B2DD-B8299CE89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88" y="1545929"/>
            <a:ext cx="5269633" cy="3766137"/>
          </a:xfrm>
        </p:spPr>
        <p:txBody>
          <a:bodyPr>
            <a:noAutofit/>
          </a:bodyPr>
          <a:lstStyle/>
          <a:p>
            <a:r>
              <a:rPr lang="en-US" sz="4000" dirty="0"/>
              <a:t>Use motivators </a:t>
            </a:r>
            <a:br>
              <a:rPr lang="en-US" sz="4000" dirty="0"/>
            </a:br>
            <a:r>
              <a:rPr lang="en-US" sz="4000" dirty="0"/>
              <a:t>insight throughout </a:t>
            </a:r>
            <a:br>
              <a:rPr lang="en-US" sz="4000" dirty="0"/>
            </a:br>
            <a:r>
              <a:rPr lang="en-US" sz="4000" dirty="0"/>
              <a:t>the entire employee</a:t>
            </a:r>
            <a:br>
              <a:rPr lang="en-US" sz="4000" dirty="0"/>
            </a:br>
            <a:r>
              <a:rPr lang="en-US" sz="4000" dirty="0"/>
              <a:t>lifecycle.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058EE17-BFFA-3978-A26F-D633D9BE4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71148" y="689113"/>
            <a:ext cx="5108134" cy="565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92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7134D8B-66DE-7457-BD20-BF503F885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4BDF4-229F-CB20-9FA1-5226F258A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040"/>
            <a:ext cx="12192000" cy="873543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3600" b="1" spc="300" dirty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r>
              <a:rPr lang="en-US" dirty="0"/>
              <a:t>Resources: </a:t>
            </a:r>
            <a:r>
              <a:rPr lang="en-US" dirty="0">
                <a:solidFill>
                  <a:srgbClr val="D43D6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www.motivatorsppd.com</a:t>
            </a:r>
            <a:r>
              <a:rPr lang="en-US" dirty="0">
                <a:solidFill>
                  <a:srgbClr val="D43D6F"/>
                </a:solidFill>
              </a:rPr>
              <a:t> 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DD24D9-7CF4-C8E4-3B70-7859326CA4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63305" y="4312317"/>
            <a:ext cx="1322177" cy="1679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89FADF-9925-11D4-B6FB-76F54F490D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3989" y="1109042"/>
            <a:ext cx="4390558" cy="26996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7EA3FB-0B4E-3CCA-BEB2-EDB178FDEA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371" y="1109042"/>
            <a:ext cx="3305971" cy="26996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28044C5-14D8-8A9A-674E-486DF1087534}"/>
              </a:ext>
            </a:extLst>
          </p:cNvPr>
          <p:cNvSpPr txBox="1"/>
          <p:nvPr/>
        </p:nvSpPr>
        <p:spPr>
          <a:xfrm>
            <a:off x="3112852" y="4226533"/>
            <a:ext cx="75263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For Hiring</a:t>
            </a:r>
            <a:r>
              <a:rPr lang="en-US" dirty="0"/>
              <a:t>: Workplace Motivators Interview Questions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For Sales</a:t>
            </a:r>
            <a:r>
              <a:rPr lang="en-US" dirty="0"/>
              <a:t>: Using Motivators to Improve Sales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For Leaders</a:t>
            </a:r>
            <a:r>
              <a:rPr lang="en-US" dirty="0"/>
              <a:t>: Specific Management Tips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Personal Growth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How Each Motivator Reacts in Crisis</a:t>
            </a:r>
            <a:br>
              <a:rPr lang="en-US" dirty="0"/>
            </a:br>
            <a:r>
              <a:rPr lang="en-US" dirty="0"/>
              <a:t>Find the Perfect Hobby and Perfect Gift</a:t>
            </a:r>
            <a:br>
              <a:rPr lang="en-US" dirty="0"/>
            </a:br>
            <a:r>
              <a:rPr lang="en-US" dirty="0"/>
              <a:t>Best Volunteer Opportunities </a:t>
            </a:r>
          </a:p>
          <a:p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F36BC16-9985-5F78-D501-622A84F3EF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3828" y="1109042"/>
            <a:ext cx="3305971" cy="269965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65318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388F4-4C2F-1492-BF41-953062688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4394"/>
            <a:ext cx="12676910" cy="103208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QUICK GROUP SHARE:</a:t>
            </a:r>
            <a:br>
              <a:rPr lang="en-US" b="1" dirty="0"/>
            </a:br>
            <a:r>
              <a:rPr lang="en-US" dirty="0"/>
              <a:t>What You Said and Felt After Reading Your Report…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80A7CB-F852-341D-7719-5D01F37A4A3E}"/>
              </a:ext>
            </a:extLst>
          </p:cNvPr>
          <p:cNvSpPr txBox="1"/>
          <p:nvPr/>
        </p:nvSpPr>
        <p:spPr>
          <a:xfrm>
            <a:off x="9406065" y="5900219"/>
            <a:ext cx="2094914" cy="7125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FC039D-6ABC-F259-811D-B0C90D66DCBB}"/>
              </a:ext>
            </a:extLst>
          </p:cNvPr>
          <p:cNvSpPr txBox="1"/>
          <p:nvPr/>
        </p:nvSpPr>
        <p:spPr>
          <a:xfrm>
            <a:off x="9612999" y="5901161"/>
            <a:ext cx="2094914" cy="7125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052" name="Picture 4" descr="The Business-Savvy Chief Human Resources Officer">
            <a:extLst>
              <a:ext uri="{FF2B5EF4-FFF2-40B4-BE49-F238E27FC236}">
                <a16:creationId xmlns:a16="http://schemas.microsoft.com/office/drawing/2014/main" id="{647D0F8E-1A82-4132-0F65-D8DF595D5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171" y="1336910"/>
            <a:ext cx="9833544" cy="527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1890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CB2DB-B99D-2546-2A4A-4BFA7DD54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32" y="222584"/>
            <a:ext cx="12103768" cy="6412831"/>
          </a:xfrm>
        </p:spPr>
        <p:txBody>
          <a:bodyPr>
            <a:normAutofit fontScale="92500" lnSpcReduction="20000"/>
          </a:bodyPr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3200" kern="1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200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normal for you and your team is…</a:t>
            </a:r>
            <a:endParaRPr lang="en-US" sz="3200" kern="1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enthusiasm.</a:t>
            </a:r>
            <a:br>
              <a:rPr lang="en-US" sz="24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400" kern="1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laughing a lot, many times a day.</a:t>
            </a:r>
            <a:br>
              <a:rPr lang="en-US" sz="24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400" kern="1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feel strong, sure, confident, and secure.</a:t>
            </a:r>
            <a:br>
              <a:rPr lang="en-US" sz="24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400" kern="1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have so much energy at the end of the day that </a:t>
            </a:r>
            <a:br>
              <a:rPr lang="en-US" sz="24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you're looking for more good things to do.</a:t>
            </a:r>
            <a:br>
              <a:rPr lang="en-US" sz="24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400" kern="1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have such passion for life that when you're with other people, </a:t>
            </a:r>
            <a:br>
              <a:rPr lang="en-US" sz="24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you're eager to hear about what they're doing and how they're doing it.</a:t>
            </a:r>
            <a:br>
              <a:rPr lang="en-US" sz="24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400" kern="1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have so much energy at the end of the day, you’re </a:t>
            </a:r>
            <a:br>
              <a:rPr lang="en-US" sz="24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already eagerly planning tomorrow.</a:t>
            </a:r>
            <a:br>
              <a:rPr lang="en-US" sz="24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400" kern="1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feeling disappointed that the sun goes down and</a:t>
            </a:r>
            <a:br>
              <a:rPr lang="en-US" sz="24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enthusiastic that the sun comes up.</a:t>
            </a:r>
          </a:p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2400" kern="1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57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56280-ECAE-4BE6-92AF-7532976C1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07839-5C2A-4504-8D76-281A0DDC57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730F21-87D5-4C0D-916D-D83CB4DB7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066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31680-A87F-7943-B17D-75CF65E7B9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70265"/>
            <a:ext cx="9144000" cy="207818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This is what was most useful to me today…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7498A8-649F-2E42-A56A-1404A583A7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Here’s one area of expansion for me…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768D8E-2759-4844-E2F4-5EA2E1A99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4" y="0"/>
            <a:ext cx="121817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5255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037BE-D387-76A3-1E05-012219FC5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1" y="813872"/>
            <a:ext cx="10515600" cy="1032081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Follow Up </a:t>
            </a:r>
            <a:br>
              <a:rPr lang="en-US" sz="6000" dirty="0"/>
            </a:br>
            <a:r>
              <a:rPr lang="en-US" sz="6000" dirty="0"/>
              <a:t>Resources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0F6685-829C-1C7C-261F-790353A2B78B}"/>
              </a:ext>
            </a:extLst>
          </p:cNvPr>
          <p:cNvSpPr txBox="1"/>
          <p:nvPr/>
        </p:nvSpPr>
        <p:spPr>
          <a:xfrm>
            <a:off x="2024742" y="2360645"/>
            <a:ext cx="803365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u="sng" kern="100" dirty="0">
                <a:solidFill>
                  <a:srgbClr val="0E101A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Post-work/Follow-up</a:t>
            </a:r>
            <a:r>
              <a:rPr lang="en-US" sz="1800" b="1" kern="100" dirty="0">
                <a:solidFill>
                  <a:srgbClr val="0E101A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endParaRPr lang="en-US" b="1" kern="100" dirty="0">
              <a:solidFill>
                <a:srgbClr val="0E101A"/>
              </a:solidFill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kern="100" dirty="0">
                <a:solidFill>
                  <a:srgbClr val="0E101A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kern="100" dirty="0">
                <a:solidFill>
                  <a:srgbClr val="0E101A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 the online resource to all:  </a:t>
            </a:r>
            <a:r>
              <a:rPr lang="en-US" sz="2400" b="0" u="sng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www.motivatorspdd.com</a:t>
            </a:r>
            <a:r>
              <a:rPr lang="en-US" sz="2400" b="0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br>
              <a:rPr lang="en-US" sz="2400" b="0" kern="100" dirty="0">
                <a:solidFill>
                  <a:srgbClr val="0E101A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400" b="0" kern="100" dirty="0">
                <a:solidFill>
                  <a:srgbClr val="0E101A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 the Motivators Team Report (</a:t>
            </a:r>
            <a:r>
              <a:rPr lang="en-US" sz="2400" b="0" u="sng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Sample Team Report</a:t>
            </a:r>
            <a:r>
              <a:rPr lang="en-US" sz="2400" b="0" kern="100" dirty="0">
                <a:solidFill>
                  <a:srgbClr val="0E101A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)with the appropriate parties.  Hold a separate discussion and review as helpful.</a:t>
            </a:r>
            <a:r>
              <a:rPr lang="en-US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2400" b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4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If you also have  DISC report</a:t>
            </a:r>
            <a:r>
              <a:rPr lang="en-US" sz="2400" kern="100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 on Participants</a:t>
            </a:r>
            <a:br>
              <a:rPr lang="en-US" sz="2400" kern="100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</a:br>
            <a:r>
              <a:rPr lang="en-US" sz="2400" kern="100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fill in and share the </a:t>
            </a:r>
            <a:r>
              <a:rPr lang="en-US" sz="2400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Talent Tracker</a:t>
            </a:r>
            <a:endParaRPr lang="en-US" sz="24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algn="ctr"/>
            <a:endParaRPr lang="en-US" sz="2400" b="1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914019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BE36D90-A9C5-07FB-204D-CDF1085A1DF5}"/>
              </a:ext>
            </a:extLst>
          </p:cNvPr>
          <p:cNvSpPr txBox="1"/>
          <p:nvPr/>
        </p:nvSpPr>
        <p:spPr>
          <a:xfrm>
            <a:off x="716428" y="1780232"/>
            <a:ext cx="107591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Employee’s Energizers and Exhausters: </a:t>
            </a:r>
            <a:r>
              <a:rPr lang="en-US" dirty="0"/>
              <a:t>Team Members Review Energizers and Stressors; Determine – What You Want to Do More Of and What You Want to Delegate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Leader’s Delegation Proclamation: </a:t>
            </a:r>
            <a:r>
              <a:rPr lang="en-US" b="0" dirty="0"/>
              <a:t>Review Teams Top Motivators; Reviews Tasks and Projects; Create Delegation Suggestions, Discuss with the Team</a:t>
            </a:r>
            <a:br>
              <a:rPr lang="en-US" b="0" dirty="0"/>
            </a:br>
            <a:endParaRPr lang="en-US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Resolving Conflict: </a:t>
            </a:r>
            <a:r>
              <a:rPr lang="en-US" b="0" dirty="0"/>
              <a:t>Reviewing Each Person’s Viewpoint, Sharing Top Motivators, What Each Person Wants the Other Person to Understand, Discuss Potential Fixes</a:t>
            </a:r>
            <a:endParaRPr lang="en-US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A16B91-D5C2-0059-2E83-400B5A05A1B4}"/>
              </a:ext>
            </a:extLst>
          </p:cNvPr>
          <p:cNvSpPr/>
          <p:nvPr/>
        </p:nvSpPr>
        <p:spPr>
          <a:xfrm>
            <a:off x="1720938" y="5264759"/>
            <a:ext cx="3381148" cy="1158890"/>
          </a:xfrm>
          <a:prstGeom prst="rect">
            <a:avLst/>
          </a:prstGeom>
          <a:solidFill>
            <a:srgbClr val="F8D8DB">
              <a:alpha val="50196"/>
            </a:srgbClr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accent3"/>
                </a:solidFill>
              </a:rPr>
              <a:t>www.motivatorsppd.com</a:t>
            </a:r>
            <a:endParaRPr lang="en-US" b="1" dirty="0">
              <a:solidFill>
                <a:schemeClr val="accent3"/>
              </a:solidFill>
            </a:endParaRPr>
          </a:p>
        </p:txBody>
      </p:sp>
      <p:pic>
        <p:nvPicPr>
          <p:cNvPr id="10" name="Picture 9" descr="A qr code with black squares&#10;&#10;Description automatically generated">
            <a:extLst>
              <a:ext uri="{FF2B5EF4-FFF2-40B4-BE49-F238E27FC236}">
                <a16:creationId xmlns:a16="http://schemas.microsoft.com/office/drawing/2014/main" id="{DC032A30-BD99-B5A9-591E-BC9DED3FC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13" y="5234909"/>
            <a:ext cx="1172734" cy="117273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8756EF8-7E02-BDCD-858E-C963D0619BAD}"/>
              </a:ext>
            </a:extLst>
          </p:cNvPr>
          <p:cNvSpPr txBox="1">
            <a:spLocks/>
          </p:cNvSpPr>
          <p:nvPr/>
        </p:nvSpPr>
        <p:spPr>
          <a:xfrm>
            <a:off x="0" y="592926"/>
            <a:ext cx="12192000" cy="8735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200" b="1" spc="300" dirty="0">
                <a:solidFill>
                  <a:schemeClr val="accent3"/>
                </a:solidFill>
                <a:latin typeface="Century Gothic" panose="020B0502020202020204" pitchFamily="34" charset="0"/>
              </a:rPr>
              <a:t>WORKPLACE MOTIVATORS</a:t>
            </a:r>
            <a:br>
              <a:rPr lang="en-US" b="1" spc="300" dirty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r>
              <a:rPr lang="en-US" dirty="0"/>
              <a:t>Insights and Exercises for Teams</a:t>
            </a:r>
          </a:p>
        </p:txBody>
      </p:sp>
      <p:pic>
        <p:nvPicPr>
          <p:cNvPr id="16" name="Picture 15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ABA6D39F-B654-AB8C-4513-9FD08FC35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1885" y="5080273"/>
            <a:ext cx="3382182" cy="1436366"/>
          </a:xfrm>
          <a:prstGeom prst="rect">
            <a:avLst/>
          </a:prstGeom>
        </p:spPr>
      </p:pic>
      <p:pic>
        <p:nvPicPr>
          <p:cNvPr id="18" name="Picture 17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6A6F286F-C9A5-2EEE-FE6A-BC85F3EEC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9547" y="5080273"/>
            <a:ext cx="3381148" cy="143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2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EBBFE-838E-D0E9-6D38-29B2A6C3E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Meeting Objectives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6192F-B040-4A6B-4333-D4007BFD9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2748"/>
            <a:ext cx="11450216" cy="4162979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1. Understand </a:t>
            </a:r>
            <a:r>
              <a:rPr lang="en-US" sz="2400" dirty="0"/>
              <a:t>Your Top Interests, and What “Puts Gas in Your Tank”</a:t>
            </a:r>
            <a:br>
              <a:rPr lang="en-US" sz="2400" b="1" dirty="0"/>
            </a:b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2. Realize and Value </a:t>
            </a:r>
            <a:r>
              <a:rPr lang="en-US" sz="2400" dirty="0"/>
              <a:t>Other’s Perspectives, Even When Very Different</a:t>
            </a:r>
            <a:br>
              <a:rPr lang="en-US" sz="2400" dirty="0"/>
            </a:b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3. Use </a:t>
            </a:r>
            <a:r>
              <a:rPr lang="en-US" sz="2400" dirty="0"/>
              <a:t>These Insights to Create Wake Up Eager Days, Work and Teams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065CBE-3F63-EE8A-F08B-31311567552E}"/>
              </a:ext>
            </a:extLst>
          </p:cNvPr>
          <p:cNvSpPr txBox="1"/>
          <p:nvPr/>
        </p:nvSpPr>
        <p:spPr>
          <a:xfrm>
            <a:off x="471881" y="6103684"/>
            <a:ext cx="117201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u="sng" dirty="0"/>
              <a:t>My Requests</a:t>
            </a:r>
            <a:r>
              <a:rPr lang="en-US" dirty="0"/>
              <a:t>:  Limit Distractions.  Ask ?’s anytime.  Parking Lot When Needed.</a:t>
            </a:r>
          </a:p>
          <a:p>
            <a:pPr marL="0" indent="0" algn="ctr">
              <a:buNone/>
            </a:pPr>
            <a:r>
              <a:rPr lang="en-US" dirty="0"/>
              <a:t>Apply this to Yourself.  Always Know We Are Here to Support You.</a:t>
            </a:r>
          </a:p>
        </p:txBody>
      </p:sp>
      <p:pic>
        <p:nvPicPr>
          <p:cNvPr id="7" name="Picture 2" descr="Image concept by Tara Ahmed">
            <a:extLst>
              <a:ext uri="{FF2B5EF4-FFF2-40B4-BE49-F238E27FC236}">
                <a16:creationId xmlns:a16="http://schemas.microsoft.com/office/drawing/2014/main" id="{43F08842-EFB8-60F0-E45F-A0A37D024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598" y="3738256"/>
            <a:ext cx="2274384" cy="180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4F79E5-CFA2-8285-FB44-722F72590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779" y="4123820"/>
            <a:ext cx="2444322" cy="1032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A21ABC-FD1D-DFFF-FDEA-472AB13377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877" y="3754230"/>
            <a:ext cx="1952837" cy="199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1CAFD7A-A0EA-445A-6FE6-728E6EC8AA6B}"/>
              </a:ext>
            </a:extLst>
          </p:cNvPr>
          <p:cNvSpPr txBox="1"/>
          <p:nvPr/>
        </p:nvSpPr>
        <p:spPr>
          <a:xfrm>
            <a:off x="3189607" y="956136"/>
            <a:ext cx="32111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The Key to </a:t>
            </a:r>
          </a:p>
          <a:p>
            <a:r>
              <a:rPr lang="en-US" sz="4000" dirty="0">
                <a:solidFill>
                  <a:schemeClr val="bg1"/>
                </a:solidFill>
              </a:rPr>
              <a:t>the Ferrari…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70BE4A1-7F4A-B898-6217-A2781E51D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569039" y="714614"/>
            <a:ext cx="2232061" cy="21638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389630-F85D-EFE5-A7E5-FE34BA738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4213"/>
            <a:ext cx="12192000" cy="69695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72769D-E231-A051-FCBD-161984B0B9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940" y="714614"/>
            <a:ext cx="2495437" cy="2276793"/>
          </a:xfrm>
          <a:prstGeom prst="rect">
            <a:avLst/>
          </a:prstGeom>
          <a:ln>
            <a:solidFill>
              <a:srgbClr val="D43C6F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7894E2-902D-B511-E863-86660FEC3534}"/>
              </a:ext>
            </a:extLst>
          </p:cNvPr>
          <p:cNvSpPr txBox="1"/>
          <p:nvPr/>
        </p:nvSpPr>
        <p:spPr>
          <a:xfrm>
            <a:off x="2759843" y="730991"/>
            <a:ext cx="3545820" cy="2308324"/>
          </a:xfrm>
          <a:prstGeom prst="rect">
            <a:avLst/>
          </a:prstGeom>
          <a:solidFill>
            <a:schemeClr val="tx1"/>
          </a:solidFill>
          <a:ln>
            <a:solidFill>
              <a:srgbClr val="D43C6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WHAT WE WANT TO DO FIVE DAYS A WEEK…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1C4CCB-3A18-28D5-8596-516B9FDB22CA}"/>
              </a:ext>
            </a:extLst>
          </p:cNvPr>
          <p:cNvSpPr txBox="1"/>
          <p:nvPr/>
        </p:nvSpPr>
        <p:spPr>
          <a:xfrm>
            <a:off x="6145618" y="345282"/>
            <a:ext cx="3312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One Science in TriMetrix</a:t>
            </a:r>
          </a:p>
        </p:txBody>
      </p:sp>
    </p:spTree>
    <p:extLst>
      <p:ext uri="{BB962C8B-B14F-4D97-AF65-F5344CB8AC3E}">
        <p14:creationId xmlns:p14="http://schemas.microsoft.com/office/powerpoint/2010/main" val="2834901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68EB6-4F39-2FC1-71F5-7FD097E83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5936C-9B56-BCCA-5452-53AF88D0C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A73B43-2E48-FB30-0863-12DAECF31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82"/>
            <a:ext cx="12192000" cy="68206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3F6641-F76D-7A35-4156-6E431859E90B}"/>
              </a:ext>
            </a:extLst>
          </p:cNvPr>
          <p:cNvSpPr txBox="1"/>
          <p:nvPr/>
        </p:nvSpPr>
        <p:spPr>
          <a:xfrm>
            <a:off x="1355039" y="1620468"/>
            <a:ext cx="2055222" cy="1200329"/>
          </a:xfrm>
          <a:prstGeom prst="rect">
            <a:avLst/>
          </a:prstGeom>
          <a:solidFill>
            <a:srgbClr val="DD3A2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6X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FDC2C7-71A5-EFF2-106B-CA0D848903D4}"/>
              </a:ext>
            </a:extLst>
          </p:cNvPr>
          <p:cNvSpPr txBox="1"/>
          <p:nvPr/>
        </p:nvSpPr>
        <p:spPr>
          <a:xfrm>
            <a:off x="1489509" y="5237532"/>
            <a:ext cx="2055222" cy="1200329"/>
          </a:xfrm>
          <a:prstGeom prst="rect">
            <a:avLst/>
          </a:prstGeom>
          <a:solidFill>
            <a:srgbClr val="DD3A2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3X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6FC3C1-069A-6D93-6381-54925B5A8314}"/>
              </a:ext>
            </a:extLst>
          </p:cNvPr>
          <p:cNvSpPr txBox="1"/>
          <p:nvPr/>
        </p:nvSpPr>
        <p:spPr>
          <a:xfrm>
            <a:off x="8603278" y="1364170"/>
            <a:ext cx="2055222" cy="1200329"/>
          </a:xfrm>
          <a:prstGeom prst="rect">
            <a:avLst/>
          </a:prstGeom>
          <a:solidFill>
            <a:srgbClr val="DD3A2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44%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599F9D-2371-D668-1C07-3BAB2040FE50}"/>
              </a:ext>
            </a:extLst>
          </p:cNvPr>
          <p:cNvSpPr txBox="1"/>
          <p:nvPr/>
        </p:nvSpPr>
        <p:spPr>
          <a:xfrm>
            <a:off x="8845861" y="5249772"/>
            <a:ext cx="2055222" cy="1200329"/>
          </a:xfrm>
          <a:prstGeom prst="rect">
            <a:avLst/>
          </a:prstGeom>
          <a:solidFill>
            <a:srgbClr val="DD3A2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38%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8A0BB9-82B9-2BE8-AFA3-1D097459CF71}"/>
              </a:ext>
            </a:extLst>
          </p:cNvPr>
          <p:cNvSpPr txBox="1"/>
          <p:nvPr/>
        </p:nvSpPr>
        <p:spPr>
          <a:xfrm>
            <a:off x="629529" y="232117"/>
            <a:ext cx="109329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“When I get to do what I do best every day…”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0DE475-DA57-1F9E-8486-9C01CEA6D4A5}"/>
              </a:ext>
            </a:extLst>
          </p:cNvPr>
          <p:cNvSpPr txBox="1"/>
          <p:nvPr/>
        </p:nvSpPr>
        <p:spPr>
          <a:xfrm>
            <a:off x="4890719" y="1091883"/>
            <a:ext cx="2055222" cy="1200329"/>
          </a:xfrm>
          <a:prstGeom prst="rect">
            <a:avLst/>
          </a:prstGeom>
          <a:solidFill>
            <a:srgbClr val="DD3A2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8%</a:t>
            </a:r>
          </a:p>
        </p:txBody>
      </p:sp>
    </p:spTree>
    <p:extLst>
      <p:ext uri="{BB962C8B-B14F-4D97-AF65-F5344CB8AC3E}">
        <p14:creationId xmlns:p14="http://schemas.microsoft.com/office/powerpoint/2010/main" val="347777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E22FB-C5BD-F350-5AEB-399B98532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E7D580-FD14-0B5A-9017-9D99EFEAA0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4" b="27816"/>
          <a:stretch/>
        </p:blipFill>
        <p:spPr>
          <a:xfrm>
            <a:off x="0" y="-85164"/>
            <a:ext cx="12244750" cy="37849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510996-3112-ECD7-7D95-AE7A998E67BD}"/>
              </a:ext>
            </a:extLst>
          </p:cNvPr>
          <p:cNvSpPr txBox="1"/>
          <p:nvPr/>
        </p:nvSpPr>
        <p:spPr>
          <a:xfrm>
            <a:off x="2896751" y="4538494"/>
            <a:ext cx="7981356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1600" dirty="0"/>
              <a:t>The “Why” of our actions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1600" dirty="0"/>
              <a:t>Drives our choices and decisions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1600" dirty="0"/>
              <a:t>Creates engagement when fulfilled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1600" dirty="0"/>
              <a:t>What is automatically important to you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1600" dirty="0"/>
              <a:t>The arena in which you/others like to spend time(‘our peeps’)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1600" dirty="0"/>
              <a:t>How you/others judge people or situations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8E632B3-1327-153F-2E48-4B3443168D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38580" y="4538494"/>
            <a:ext cx="1750626" cy="169711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FA175EC-4F2E-22E6-FACC-7FB2D30F665A}"/>
              </a:ext>
            </a:extLst>
          </p:cNvPr>
          <p:cNvSpPr/>
          <p:nvPr/>
        </p:nvSpPr>
        <p:spPr>
          <a:xfrm>
            <a:off x="2896751" y="3334713"/>
            <a:ext cx="6398498" cy="9769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</a:rPr>
              <a:t>So, what are Workplace Motivators?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1FB0C3-153B-1C92-3564-6716BDDD5B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5641" y="5108509"/>
            <a:ext cx="1601151" cy="1654415"/>
          </a:xfrm>
          <a:prstGeom prst="rect">
            <a:avLst/>
          </a:prstGeom>
          <a:ln>
            <a:solidFill>
              <a:srgbClr val="D43C6F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03FA93-1F20-502C-E120-8D05C8947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09249" y="3755359"/>
            <a:ext cx="1530220" cy="1316749"/>
          </a:xfrm>
          <a:prstGeom prst="rect">
            <a:avLst/>
          </a:prstGeom>
          <a:ln>
            <a:solidFill>
              <a:srgbClr val="D43C6F"/>
            </a:solidFill>
          </a:ln>
        </p:spPr>
      </p:pic>
    </p:spTree>
    <p:extLst>
      <p:ext uri="{BB962C8B-B14F-4D97-AF65-F5344CB8AC3E}">
        <p14:creationId xmlns:p14="http://schemas.microsoft.com/office/powerpoint/2010/main" val="3884008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93C8A197-CF8A-8349-FC54-E99E50B67694}"/>
              </a:ext>
            </a:extLst>
          </p:cNvPr>
          <p:cNvSpPr/>
          <p:nvPr/>
        </p:nvSpPr>
        <p:spPr>
          <a:xfrm>
            <a:off x="7135843" y="4377725"/>
            <a:ext cx="4828086" cy="221121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B27CA95D-CE7D-55AE-57A0-E87010788A74}"/>
              </a:ext>
            </a:extLst>
          </p:cNvPr>
          <p:cNvSpPr/>
          <p:nvPr/>
        </p:nvSpPr>
        <p:spPr>
          <a:xfrm>
            <a:off x="7129493" y="1212168"/>
            <a:ext cx="4828086" cy="253526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5C18ED18-5346-FD72-BD36-E1C94FD9DFF1}"/>
              </a:ext>
            </a:extLst>
          </p:cNvPr>
          <p:cNvSpPr/>
          <p:nvPr/>
        </p:nvSpPr>
        <p:spPr>
          <a:xfrm>
            <a:off x="3256981" y="2879794"/>
            <a:ext cx="3236119" cy="370914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6CDBA8D0-5504-123F-9977-A4809C48F7C4}"/>
              </a:ext>
            </a:extLst>
          </p:cNvPr>
          <p:cNvSpPr/>
          <p:nvPr/>
        </p:nvSpPr>
        <p:spPr>
          <a:xfrm>
            <a:off x="238321" y="965678"/>
            <a:ext cx="2836833" cy="42245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7E45C9-F9C0-B392-E6C6-2554304BE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9060"/>
            <a:ext cx="12192000" cy="943108"/>
          </a:xfrm>
        </p:spPr>
        <p:txBody>
          <a:bodyPr/>
          <a:lstStyle/>
          <a:p>
            <a:pPr algn="ctr"/>
            <a:r>
              <a:rPr lang="en-US" dirty="0"/>
              <a:t>A Little History</a:t>
            </a:r>
          </a:p>
        </p:txBody>
      </p:sp>
      <p:pic>
        <p:nvPicPr>
          <p:cNvPr id="28" name="Picture 27" descr="A close up of a logo&#10;&#10;Description automatically generated">
            <a:extLst>
              <a:ext uri="{FF2B5EF4-FFF2-40B4-BE49-F238E27FC236}">
                <a16:creationId xmlns:a16="http://schemas.microsoft.com/office/drawing/2014/main" id="{6D222EFD-47C4-5CBF-A29D-3BAFB1AC4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1260" y="4466201"/>
            <a:ext cx="2477249" cy="699458"/>
          </a:xfrm>
          <a:prstGeom prst="rect">
            <a:avLst/>
          </a:prstGeom>
        </p:spPr>
      </p:pic>
      <p:pic>
        <p:nvPicPr>
          <p:cNvPr id="30" name="Picture 29" descr="A person in a suit and bow tie&#10;&#10;Description automatically generated">
            <a:extLst>
              <a:ext uri="{FF2B5EF4-FFF2-40B4-BE49-F238E27FC236}">
                <a16:creationId xmlns:a16="http://schemas.microsoft.com/office/drawing/2014/main" id="{562AD781-0715-7ED7-741E-E5FBCAF132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1" b="20745"/>
          <a:stretch/>
        </p:blipFill>
        <p:spPr>
          <a:xfrm>
            <a:off x="3969149" y="3091061"/>
            <a:ext cx="1811784" cy="1811784"/>
          </a:xfrm>
          <a:prstGeom prst="ellipse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44C8EF5-F24A-083A-95EB-53C4501506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41" t="2818" r="10872" b="3231"/>
          <a:stretch/>
        </p:blipFill>
        <p:spPr>
          <a:xfrm>
            <a:off x="750845" y="1192390"/>
            <a:ext cx="1811784" cy="1811784"/>
          </a:xfrm>
          <a:prstGeom prst="ellipse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B4F24FA-BF2D-7AC0-FDC4-8B4029DCE502}"/>
              </a:ext>
            </a:extLst>
          </p:cNvPr>
          <p:cNvSpPr txBox="1"/>
          <p:nvPr/>
        </p:nvSpPr>
        <p:spPr>
          <a:xfrm>
            <a:off x="7388901" y="5254135"/>
            <a:ext cx="4321969" cy="1071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00" kern="1200" dirty="0"/>
          </a:p>
          <a:p>
            <a:pPr marL="171450" lvl="1" indent="-171450" algn="l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600" kern="1200" dirty="0"/>
              <a:t>Certified in these tools since 2004. </a:t>
            </a:r>
          </a:p>
          <a:p>
            <a:pPr marL="171450" lvl="1" indent="-171450" algn="l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600" kern="1200" dirty="0"/>
              <a:t>Reviewed over 25,000 assessments</a:t>
            </a:r>
          </a:p>
          <a:p>
            <a:pPr marL="171450" lvl="1" indent="-171450" algn="l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600" kern="1200" dirty="0"/>
              <a:t>Top 20 Value Added Partner with</a:t>
            </a:r>
            <a:r>
              <a:rPr lang="en-US" sz="1600" dirty="0"/>
              <a:t> </a:t>
            </a:r>
            <a:r>
              <a:rPr lang="en-US" sz="1600" kern="1200" dirty="0"/>
              <a:t>TTI Success Insights</a:t>
            </a:r>
            <a:endParaRPr lang="en-US" sz="1100" kern="12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F66E036-46CE-E055-14C2-9437B2CBF5BC}"/>
              </a:ext>
            </a:extLst>
          </p:cNvPr>
          <p:cNvSpPr txBox="1"/>
          <p:nvPr/>
        </p:nvSpPr>
        <p:spPr>
          <a:xfrm>
            <a:off x="7311319" y="2386913"/>
            <a:ext cx="4464433" cy="105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1" indent="-171450" algn="l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600" kern="1200" dirty="0"/>
              <a:t>Assessment Creator</a:t>
            </a:r>
          </a:p>
          <a:p>
            <a:pPr marL="171450" lvl="1" indent="-171450" algn="l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600" kern="1200" dirty="0"/>
              <a:t>Developed and validated</a:t>
            </a:r>
            <a:r>
              <a:rPr lang="en-US" sz="1600" dirty="0"/>
              <a:t> </a:t>
            </a:r>
            <a:r>
              <a:rPr lang="en-US" sz="1600" kern="1200" dirty="0"/>
              <a:t>the Workplace Motivators Assessment  - 1998.</a:t>
            </a:r>
          </a:p>
          <a:p>
            <a:pPr marL="171450" lvl="1" indent="-171450" algn="l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600" kern="1200" dirty="0"/>
              <a:t>EEOC Compliant</a:t>
            </a:r>
            <a:r>
              <a:rPr lang="en-US" sz="1600" dirty="0"/>
              <a:t> and </a:t>
            </a:r>
            <a:r>
              <a:rPr lang="en-US" sz="1600" kern="1200" dirty="0"/>
              <a:t>OFCCP Compliant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9982FAF-917C-AF52-295B-563FC26DE957}"/>
              </a:ext>
            </a:extLst>
          </p:cNvPr>
          <p:cNvSpPr txBox="1"/>
          <p:nvPr/>
        </p:nvSpPr>
        <p:spPr>
          <a:xfrm>
            <a:off x="3256981" y="5170700"/>
            <a:ext cx="3236119" cy="1324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b="1" kern="1200" dirty="0"/>
              <a:t>Gordon Allport</a:t>
            </a:r>
            <a:endParaRPr lang="en-US" kern="1200" dirty="0"/>
          </a:p>
          <a:p>
            <a:pPr marL="171450" lvl="1" indent="-171450" algn="l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600" kern="1200" dirty="0"/>
              <a:t>Psychologist Gordon Allport built on Spranger's work to develop the Study of Values assessment in1931.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FCF9876-F837-9E0D-59FE-1B6AFC51EC6C}"/>
              </a:ext>
            </a:extLst>
          </p:cNvPr>
          <p:cNvSpPr txBox="1"/>
          <p:nvPr/>
        </p:nvSpPr>
        <p:spPr>
          <a:xfrm>
            <a:off x="451824" y="3145393"/>
            <a:ext cx="2523951" cy="1842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b="1" kern="1200" dirty="0"/>
              <a:t>Eduard </a:t>
            </a:r>
            <a:r>
              <a:rPr lang="en-US" b="1" kern="1200" dirty="0" err="1"/>
              <a:t>Spranger</a:t>
            </a:r>
            <a:endParaRPr lang="en-US" kern="1200" dirty="0"/>
          </a:p>
          <a:p>
            <a:pPr marL="171450" lvl="1" indent="-171450" algn="l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600" kern="1200" dirty="0"/>
              <a:t>Author, “Types of Men” — 1928 </a:t>
            </a:r>
          </a:p>
          <a:p>
            <a:pPr marL="171450" lvl="1" indent="-171450" algn="l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600" kern="1200" dirty="0"/>
              <a:t>German psychologist</a:t>
            </a:r>
          </a:p>
          <a:p>
            <a:pPr marL="171450" lvl="1" indent="-171450" algn="l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600" kern="1200" dirty="0"/>
              <a:t>Identified the six categories, called attitudes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DB973490-306B-DFA8-D150-C5ADDBAC21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9987" y="1234207"/>
            <a:ext cx="4114800" cy="1268107"/>
          </a:xfrm>
          <a:prstGeom prst="rect">
            <a:avLst/>
          </a:prstGeom>
        </p:spPr>
      </p:pic>
      <p:cxnSp>
        <p:nvCxnSpPr>
          <p:cNvPr id="56" name="Curved Connector 55">
            <a:extLst>
              <a:ext uri="{FF2B5EF4-FFF2-40B4-BE49-F238E27FC236}">
                <a16:creationId xmlns:a16="http://schemas.microsoft.com/office/drawing/2014/main" id="{9E33D059-3066-F689-8C43-31E8DE872642}"/>
              </a:ext>
            </a:extLst>
          </p:cNvPr>
          <p:cNvCxnSpPr>
            <a:cxnSpLocks/>
          </p:cNvCxnSpPr>
          <p:nvPr/>
        </p:nvCxnSpPr>
        <p:spPr>
          <a:xfrm>
            <a:off x="3059254" y="1427608"/>
            <a:ext cx="1871618" cy="1456359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urved Connector 57">
            <a:extLst>
              <a:ext uri="{FF2B5EF4-FFF2-40B4-BE49-F238E27FC236}">
                <a16:creationId xmlns:a16="http://schemas.microsoft.com/office/drawing/2014/main" id="{4DBCBD6C-C7EF-311A-50FD-0BF76F7614CD}"/>
              </a:ext>
            </a:extLst>
          </p:cNvPr>
          <p:cNvCxnSpPr>
            <a:cxnSpLocks/>
            <a:stCxn id="41" idx="3"/>
            <a:endCxn id="42" idx="1"/>
          </p:cNvCxnSpPr>
          <p:nvPr/>
        </p:nvCxnSpPr>
        <p:spPr>
          <a:xfrm flipV="1">
            <a:off x="6493100" y="2479799"/>
            <a:ext cx="636393" cy="2254568"/>
          </a:xfrm>
          <a:prstGeom prst="curvedConnector3">
            <a:avLst>
              <a:gd name="adj1" fmla="val 58621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Curved Connector 1024">
            <a:extLst>
              <a:ext uri="{FF2B5EF4-FFF2-40B4-BE49-F238E27FC236}">
                <a16:creationId xmlns:a16="http://schemas.microsoft.com/office/drawing/2014/main" id="{1E761AD0-3AED-B896-64DF-BEE01F64AD30}"/>
              </a:ext>
            </a:extLst>
          </p:cNvPr>
          <p:cNvCxnSpPr>
            <a:cxnSpLocks/>
            <a:stCxn id="42" idx="2"/>
            <a:endCxn id="43" idx="0"/>
          </p:cNvCxnSpPr>
          <p:nvPr/>
        </p:nvCxnSpPr>
        <p:spPr>
          <a:xfrm rot="16200000" flipH="1">
            <a:off x="9231563" y="4059402"/>
            <a:ext cx="630296" cy="6350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4B6233EF-9C79-C0DE-517C-14D249E404EF}"/>
              </a:ext>
            </a:extLst>
          </p:cNvPr>
          <p:cNvSpPr/>
          <p:nvPr/>
        </p:nvSpPr>
        <p:spPr>
          <a:xfrm>
            <a:off x="398678" y="93437"/>
            <a:ext cx="3256981" cy="954108"/>
          </a:xfrm>
          <a:prstGeom prst="wedgeRoundRectCallout">
            <a:avLst>
              <a:gd name="adj1" fmla="val 13285"/>
              <a:gd name="adj2" fmla="val 133575"/>
              <a:gd name="adj3" fmla="val 16667"/>
            </a:avLst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2F36C8-C1F2-5D65-D448-A35A08163EBE}"/>
              </a:ext>
            </a:extLst>
          </p:cNvPr>
          <p:cNvSpPr txBox="1"/>
          <p:nvPr/>
        </p:nvSpPr>
        <p:spPr>
          <a:xfrm>
            <a:off x="408008" y="126099"/>
            <a:ext cx="3256981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“</a:t>
            </a:r>
            <a:r>
              <a:rPr lang="en-US" b="1" i="1" dirty="0">
                <a:solidFill>
                  <a:schemeClr val="bg1"/>
                </a:solidFill>
              </a:rPr>
              <a:t>I wanted a better way to account for the complex expression of our soul.”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15B708E-FA97-F1B1-1AB9-70FA802717C2}"/>
              </a:ext>
            </a:extLst>
          </p:cNvPr>
          <p:cNvCxnSpPr/>
          <p:nvPr/>
        </p:nvCxnSpPr>
        <p:spPr>
          <a:xfrm flipH="1">
            <a:off x="3655659" y="269060"/>
            <a:ext cx="1000317" cy="11349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2858AAE-AA8D-7DE0-F8FA-9C2CD40416F4}"/>
              </a:ext>
            </a:extLst>
          </p:cNvPr>
          <p:cNvCxnSpPr>
            <a:cxnSpLocks/>
          </p:cNvCxnSpPr>
          <p:nvPr/>
        </p:nvCxnSpPr>
        <p:spPr>
          <a:xfrm flipH="1" flipV="1">
            <a:off x="3674319" y="693069"/>
            <a:ext cx="1000317" cy="43481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E16645A-C5A2-182C-9B5E-3AC857126509}"/>
              </a:ext>
            </a:extLst>
          </p:cNvPr>
          <p:cNvCxnSpPr>
            <a:cxnSpLocks/>
          </p:cNvCxnSpPr>
          <p:nvPr/>
        </p:nvCxnSpPr>
        <p:spPr>
          <a:xfrm flipH="1" flipV="1">
            <a:off x="3501937" y="1074084"/>
            <a:ext cx="1002151" cy="629508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961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Priceless Professional Development">
      <a:dk1>
        <a:srgbClr val="3A3B39"/>
      </a:dk1>
      <a:lt1>
        <a:srgbClr val="FFFFFF"/>
      </a:lt1>
      <a:dk2>
        <a:srgbClr val="CA382B"/>
      </a:dk2>
      <a:lt2>
        <a:srgbClr val="E7E6E6"/>
      </a:lt2>
      <a:accent1>
        <a:srgbClr val="CA382B"/>
      </a:accent1>
      <a:accent2>
        <a:srgbClr val="E3682C"/>
      </a:accent2>
      <a:accent3>
        <a:srgbClr val="DB3B4C"/>
      </a:accent3>
      <a:accent4>
        <a:srgbClr val="C13B63"/>
      </a:accent4>
      <a:accent5>
        <a:srgbClr val="773072"/>
      </a:accent5>
      <a:accent6>
        <a:srgbClr val="FF9B00"/>
      </a:accent6>
      <a:hlink>
        <a:srgbClr val="FF9B00"/>
      </a:hlink>
      <a:folHlink>
        <a:srgbClr val="5BC7FB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4051</TotalTime>
  <Words>2095</Words>
  <Application>Microsoft Office PowerPoint</Application>
  <PresentationFormat>Widescreen</PresentationFormat>
  <Paragraphs>242</Paragraphs>
  <Slides>44</Slides>
  <Notes>14</Notes>
  <HiddenSlides>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Aptos</vt:lpstr>
      <vt:lpstr>Arial</vt:lpstr>
      <vt:lpstr>Calibri</vt:lpstr>
      <vt:lpstr>Century Gothic</vt:lpstr>
      <vt:lpstr>Times New Roman</vt:lpstr>
      <vt:lpstr>Wingdings</vt:lpstr>
      <vt:lpstr>Office Theme</vt:lpstr>
      <vt:lpstr>PowerPoint Presentation</vt:lpstr>
      <vt:lpstr>PowerPoint Presentation</vt:lpstr>
      <vt:lpstr>COMMON FEEDBACK Workplace Motivators Assessment </vt:lpstr>
      <vt:lpstr>QUICK GROUP SHARE: What You Said and Felt After Reading Your Report…</vt:lpstr>
      <vt:lpstr>Meeting Objectives  </vt:lpstr>
      <vt:lpstr>PowerPoint Presentation</vt:lpstr>
      <vt:lpstr>PowerPoint Presentation</vt:lpstr>
      <vt:lpstr>PowerPoint Presentation</vt:lpstr>
      <vt:lpstr>A Little History</vt:lpstr>
      <vt:lpstr>Our top motivators reveal what we are most interested in and how we want to spend our time, SEVEN DAYS a WEEK.</vt:lpstr>
      <vt:lpstr>Your Top Interests – Are What Puts “Gas in Your Tank” and  Some of Your Greatest Strengths…</vt:lpstr>
      <vt:lpstr>PowerPoint Presentation</vt:lpstr>
      <vt:lpstr>Check the Intensity  </vt:lpstr>
      <vt:lpstr>Action Handout – Understanding my Results </vt:lpstr>
      <vt:lpstr>PowerPoint Presentation</vt:lpstr>
      <vt:lpstr>PowerPoint Presentation</vt:lpstr>
      <vt:lpstr>PowerPoint Presentation</vt:lpstr>
      <vt:lpstr>PowerPoint Presentation</vt:lpstr>
      <vt:lpstr>Action Handout – Understanding my Results </vt:lpstr>
      <vt:lpstr>PowerPoint Presentation</vt:lpstr>
      <vt:lpstr>Sales and Influencing Other’s Exercises</vt:lpstr>
      <vt:lpstr>Action Handout – Sales and Influencing Others </vt:lpstr>
      <vt:lpstr>PowerPoint Presentation</vt:lpstr>
      <vt:lpstr>Management Tips Exercises</vt:lpstr>
      <vt:lpstr>Action Handout – Management Tips </vt:lpstr>
      <vt:lpstr>PowerPoint Presentation</vt:lpstr>
      <vt:lpstr>HIRING HELP</vt:lpstr>
      <vt:lpstr>PowerPoint Presentation</vt:lpstr>
      <vt:lpstr>PowerPoint Presentation</vt:lpstr>
      <vt:lpstr>PowerPoint Presentation</vt:lpstr>
      <vt:lpstr>Action Handout – Motivator Interview Questions </vt:lpstr>
      <vt:lpstr>PowerPoint Presentation</vt:lpstr>
      <vt:lpstr>Our top motivators reveal what we are most interested in and how we want to spend our time, SEVEN DAYS a WEEK.</vt:lpstr>
      <vt:lpstr>Benefits of Understanding Workplace Motivators</vt:lpstr>
      <vt:lpstr>At a base-level, we wonder…</vt:lpstr>
      <vt:lpstr>Action Handout – One Action Each for Self and Work </vt:lpstr>
      <vt:lpstr>PowerPoint Presentation</vt:lpstr>
      <vt:lpstr>Use motivators  insight throughout  the entire employee lifecycle.</vt:lpstr>
      <vt:lpstr> Resources: www.motivatorsppd.com  </vt:lpstr>
      <vt:lpstr>PowerPoint Presentation</vt:lpstr>
      <vt:lpstr>PowerPoint Presentation</vt:lpstr>
      <vt:lpstr>This is what was most useful to me today…</vt:lpstr>
      <vt:lpstr>Follow Up  Resources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Catherine Blakemore</dc:creator>
  <cp:lastModifiedBy>Suzie Price</cp:lastModifiedBy>
  <cp:revision>61</cp:revision>
  <dcterms:created xsi:type="dcterms:W3CDTF">2020-05-01T20:57:28Z</dcterms:created>
  <dcterms:modified xsi:type="dcterms:W3CDTF">2025-04-01T20:04:13Z</dcterms:modified>
</cp:coreProperties>
</file>